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322" r:id="rId2"/>
    <p:sldId id="256" r:id="rId3"/>
    <p:sldId id="257" r:id="rId4"/>
    <p:sldId id="990" r:id="rId5"/>
    <p:sldId id="991" r:id="rId6"/>
    <p:sldId id="992" r:id="rId7"/>
    <p:sldId id="993" r:id="rId8"/>
    <p:sldId id="994" r:id="rId9"/>
    <p:sldId id="995" r:id="rId10"/>
    <p:sldId id="996" r:id="rId11"/>
    <p:sldId id="997" r:id="rId12"/>
    <p:sldId id="998" r:id="rId13"/>
    <p:sldId id="999" r:id="rId14"/>
    <p:sldId id="1002" r:id="rId15"/>
    <p:sldId id="1004" r:id="rId16"/>
    <p:sldId id="273" r:id="rId17"/>
    <p:sldId id="274" r:id="rId18"/>
    <p:sldId id="277" r:id="rId19"/>
    <p:sldId id="1000" r:id="rId20"/>
    <p:sldId id="1005" r:id="rId21"/>
    <p:sldId id="278" r:id="rId22"/>
    <p:sldId id="279" r:id="rId23"/>
    <p:sldId id="280" r:id="rId24"/>
    <p:sldId id="1001" r:id="rId25"/>
    <p:sldId id="986" r:id="rId26"/>
    <p:sldId id="987" r:id="rId27"/>
    <p:sldId id="1006" r:id="rId28"/>
    <p:sldId id="988" r:id="rId29"/>
    <p:sldId id="283" r:id="rId30"/>
    <p:sldId id="285" r:id="rId31"/>
    <p:sldId id="286" r:id="rId32"/>
    <p:sldId id="287" r:id="rId33"/>
    <p:sldId id="270" r:id="rId34"/>
    <p:sldId id="288" r:id="rId35"/>
    <p:sldId id="289" r:id="rId36"/>
    <p:sldId id="290" r:id="rId37"/>
    <p:sldId id="405" r:id="rId38"/>
    <p:sldId id="1007" r:id="rId39"/>
    <p:sldId id="1008" r:id="rId40"/>
    <p:sldId id="1009" r:id="rId41"/>
    <p:sldId id="1010" r:id="rId42"/>
    <p:sldId id="300" r:id="rId43"/>
    <p:sldId id="403" r:id="rId44"/>
    <p:sldId id="301" r:id="rId45"/>
    <p:sldId id="302" r:id="rId46"/>
    <p:sldId id="303" r:id="rId47"/>
    <p:sldId id="296" r:id="rId48"/>
    <p:sldId id="305" r:id="rId49"/>
    <p:sldId id="306" r:id="rId50"/>
    <p:sldId id="297" r:id="rId51"/>
    <p:sldId id="307" r:id="rId52"/>
    <p:sldId id="1011" r:id="rId53"/>
    <p:sldId id="1012" r:id="rId54"/>
    <p:sldId id="1013" r:id="rId55"/>
    <p:sldId id="1014" r:id="rId56"/>
    <p:sldId id="1015" r:id="rId57"/>
    <p:sldId id="1016" r:id="rId58"/>
    <p:sldId id="1017" r:id="rId59"/>
    <p:sldId id="1018" r:id="rId60"/>
    <p:sldId id="1019" r:id="rId61"/>
    <p:sldId id="1020" r:id="rId62"/>
    <p:sldId id="1021" r:id="rId63"/>
    <p:sldId id="311" r:id="rId64"/>
    <p:sldId id="298" r:id="rId65"/>
    <p:sldId id="318" r:id="rId66"/>
    <p:sldId id="313" r:id="rId67"/>
    <p:sldId id="316" r:id="rId68"/>
    <p:sldId id="315" r:id="rId69"/>
    <p:sldId id="317" r:id="rId70"/>
    <p:sldId id="314" r:id="rId71"/>
    <p:sldId id="373" r:id="rId72"/>
    <p:sldId id="266" r:id="rId73"/>
    <p:sldId id="310" r:id="rId74"/>
    <p:sldId id="404" r:id="rId75"/>
    <p:sldId id="320" r:id="rId76"/>
    <p:sldId id="319" r:id="rId77"/>
    <p:sldId id="339" r:id="rId78"/>
    <p:sldId id="341" r:id="rId79"/>
    <p:sldId id="308" r:id="rId80"/>
    <p:sldId id="334" r:id="rId81"/>
    <p:sldId id="335" r:id="rId82"/>
    <p:sldId id="309" r:id="rId83"/>
    <p:sldId id="336" r:id="rId84"/>
    <p:sldId id="337" r:id="rId85"/>
    <p:sldId id="343" r:id="rId86"/>
    <p:sldId id="361" r:id="rId87"/>
    <p:sldId id="374" r:id="rId88"/>
    <p:sldId id="384" r:id="rId89"/>
    <p:sldId id="385" r:id="rId90"/>
    <p:sldId id="375" r:id="rId91"/>
    <p:sldId id="386" r:id="rId92"/>
    <p:sldId id="387" r:id="rId93"/>
    <p:sldId id="376" r:id="rId94"/>
    <p:sldId id="379" r:id="rId95"/>
    <p:sldId id="380" r:id="rId96"/>
    <p:sldId id="381" r:id="rId97"/>
    <p:sldId id="377" r:id="rId98"/>
    <p:sldId id="388" r:id="rId99"/>
    <p:sldId id="382" r:id="rId100"/>
    <p:sldId id="378" r:id="rId101"/>
    <p:sldId id="389" r:id="rId102"/>
  </p:sldIdLst>
  <p:sldSz cx="12190413" cy="6859588"/>
  <p:notesSz cx="6858000" cy="9144000"/>
  <p:embeddedFontLst>
    <p:embeddedFont>
      <p:font typeface="굴림체" panose="020B0609000101010101" pitchFamily="49" charset="-127"/>
      <p:regular r:id="rId105"/>
    </p:embeddedFont>
    <p:embeddedFont>
      <p:font typeface="맑은 고딕" panose="020B0503020000020004" pitchFamily="34" charset="-127"/>
      <p:regular r:id="rId106"/>
      <p:bold r:id="rId107"/>
    </p:embeddedFont>
    <p:embeddedFont>
      <p:font typeface="Calibri" panose="020F0502020204030204" pitchFamily="34" charset="0"/>
      <p:regular r:id="rId108"/>
      <p:bold r:id="rId109"/>
      <p:italic r:id="rId110"/>
      <p:boldItalic r:id="rId111"/>
    </p:embeddedFont>
    <p:embeddedFont>
      <p:font typeface="Calibri Light" panose="020F0302020204030204" pitchFamily="34" charset="0"/>
      <p:regular r:id="rId112"/>
      <p:italic r:id="rId113"/>
    </p:embeddedFont>
    <p:embeddedFont>
      <p:font typeface="cmsy10" panose="020B0604020202020204" charset="0"/>
      <p:regular r:id="rId114"/>
    </p:embeddedFont>
    <p:embeddedFont>
      <p:font typeface="Noto Sans" panose="020B0502040504020204" pitchFamily="34" charset="0"/>
      <p:regular r:id="rId115"/>
      <p:bold r:id="rId116"/>
      <p:italic r:id="rId117"/>
      <p:boldItalic r:id="rId118"/>
    </p:embeddedFont>
    <p:embeddedFont>
      <p:font typeface="Roboto" panose="02000000000000000000" pitchFamily="2" charset="0"/>
      <p:regular r:id="rId119"/>
      <p:bold r:id="rId120"/>
      <p:italic r:id="rId121"/>
      <p:boldItalic r:id="rId12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5" autoAdjust="0"/>
    <p:restoredTop sz="82881" autoAdjust="0"/>
  </p:normalViewPr>
  <p:slideViewPr>
    <p:cSldViewPr>
      <p:cViewPr varScale="1">
        <p:scale>
          <a:sx n="90" d="100"/>
          <a:sy n="90" d="100"/>
        </p:scale>
        <p:origin x="1602" y="90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4.fntdata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120" Type="http://schemas.openxmlformats.org/officeDocument/2006/relationships/font" Target="fonts/font16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7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9245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0034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03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478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921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135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074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954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113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600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16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39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883D0-0D4E-B94A-B33B-2A98D4CDF44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8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89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55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21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2022-12-04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1" y="2130919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7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662A-EF4C-CC4A-84B3-A33EC92E70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7F77-A40A-9A4F-9382-207B8C43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70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F662A-EF4C-CC4A-84B3-A33EC92E7035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47F77-A40A-9A4F-9382-207B8C43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73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38230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WEEK-8</a:t>
            </a:r>
          </a:p>
          <a:p>
            <a:r>
              <a:rPr lang="tr-TR" sz="4000" b="1" dirty="0">
                <a:solidFill>
                  <a:schemeClr val="bg1"/>
                </a:solidFill>
              </a:rPr>
              <a:t>REINFORCEMENT </a:t>
            </a:r>
          </a:p>
          <a:p>
            <a:r>
              <a:rPr lang="tr-TR" sz="4000" b="1" dirty="0">
                <a:solidFill>
                  <a:schemeClr val="bg1"/>
                </a:solidFill>
              </a:rPr>
              <a:t>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3DA849B-EC4B-6F8C-77EF-B8A331AB4FD7}"/>
              </a:ext>
            </a:extLst>
          </p:cNvPr>
          <p:cNvSpPr txBox="1">
            <a:spLocks noChangeArrowheads="1"/>
          </p:cNvSpPr>
          <p:nvPr/>
        </p:nvSpPr>
        <p:spPr>
          <a:xfrm>
            <a:off x="550590" y="1701602"/>
            <a:ext cx="11398646" cy="424847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tr-TR" b="1" dirty="0"/>
              <a:t>Supervised learning</a:t>
            </a:r>
          </a:p>
          <a:p>
            <a:pPr lvl="1"/>
            <a:r>
              <a:rPr lang="en-US" altLang="tr-TR" dirty="0"/>
              <a:t>classification, regression</a:t>
            </a:r>
          </a:p>
          <a:p>
            <a:pPr lvl="1"/>
            <a:endParaRPr lang="en-US" altLang="tr-TR" dirty="0"/>
          </a:p>
          <a:p>
            <a:r>
              <a:rPr lang="en-US" altLang="tr-TR" b="1" dirty="0"/>
              <a:t>Unsupervised learning</a:t>
            </a:r>
          </a:p>
          <a:p>
            <a:pPr lvl="1"/>
            <a:r>
              <a:rPr lang="en-US" altLang="tr-TR" dirty="0"/>
              <a:t>clustering</a:t>
            </a:r>
          </a:p>
          <a:p>
            <a:pPr lvl="1"/>
            <a:endParaRPr lang="en-US" altLang="tr-TR" dirty="0"/>
          </a:p>
          <a:p>
            <a:r>
              <a:rPr lang="en-US" altLang="tr-TR" b="1" dirty="0"/>
              <a:t>Reinforcement learning</a:t>
            </a:r>
          </a:p>
          <a:p>
            <a:pPr lvl="1"/>
            <a:r>
              <a:rPr lang="en-US" altLang="tr-TR" dirty="0"/>
              <a:t>more general than supervised/unsupervised learning</a:t>
            </a:r>
          </a:p>
          <a:p>
            <a:pPr lvl="1"/>
            <a:r>
              <a:rPr lang="en-US" altLang="tr-TR" dirty="0"/>
              <a:t>learn from interaction w/ environment to achieve a goal</a:t>
            </a:r>
            <a:endParaRPr lang="en-US" altLang="tr-TR" dirty="0">
              <a:latin typeface="cmsy10" pitchFamily="34" charset="0"/>
            </a:endParaRPr>
          </a:p>
          <a:p>
            <a:pPr lvl="1"/>
            <a:endParaRPr lang="en-US" altLang="tr-TR" dirty="0"/>
          </a:p>
        </p:txBody>
      </p:sp>
    </p:spTree>
    <p:extLst>
      <p:ext uri="{BB962C8B-B14F-4D97-AF65-F5344CB8AC3E}">
        <p14:creationId xmlns:p14="http://schemas.microsoft.com/office/powerpoint/2010/main" val="36534932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A3C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95" y="1341830"/>
            <a:ext cx="8724636" cy="52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6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faster training because of parallelism</a:t>
            </a:r>
          </a:p>
          <a:p>
            <a:r>
              <a:rPr lang="en-US" dirty="0"/>
              <a:t>Can use on-policy reinforcement learning methods</a:t>
            </a:r>
          </a:p>
          <a:p>
            <a:r>
              <a:rPr lang="en-US" dirty="0"/>
              <a:t>Diversity in exploration can lead to better performance than synchronous methods</a:t>
            </a:r>
          </a:p>
          <a:p>
            <a:r>
              <a:rPr lang="en-US" dirty="0"/>
              <a:t>In practice, the on-policy A3C algorithm appears to be the best performing asynchronous reinforcement learning method in terms of performance and training speed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86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E88239F-0616-C83C-B419-EA96DCB4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678" y="1485578"/>
            <a:ext cx="8856679" cy="504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03666DA-4D2D-E3D7-01C0-FB00646CDCF4}"/>
              </a:ext>
            </a:extLst>
          </p:cNvPr>
          <p:cNvSpPr txBox="1"/>
          <p:nvPr/>
        </p:nvSpPr>
        <p:spPr>
          <a:xfrm>
            <a:off x="380417" y="1989634"/>
            <a:ext cx="115474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Learning from interaction with an environment to achieve some </a:t>
            </a:r>
            <a:r>
              <a:rPr lang="tr-TR" sz="3200" b="1" dirty="0"/>
              <a:t>      </a:t>
            </a:r>
            <a:r>
              <a:rPr lang="en-US" sz="3200" b="1" dirty="0"/>
              <a:t>long-term goal that is related to the state of the environment</a:t>
            </a:r>
            <a:r>
              <a:rPr lang="tr-TR" sz="32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The goal is defined by reward signal, which must be maximized</a:t>
            </a:r>
            <a:endParaRPr lang="tr-TR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Agent must be able to partially/fully sense the environment state and </a:t>
            </a:r>
            <a:r>
              <a:rPr lang="tr-TR" sz="3200" b="1" dirty="0"/>
              <a:t> </a:t>
            </a:r>
            <a:r>
              <a:rPr lang="en-US" sz="3200" b="1" dirty="0"/>
              <a:t>take actions to influence the environment state</a:t>
            </a:r>
            <a:r>
              <a:rPr lang="tr-TR" sz="32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The state is typically described with a feature-vector</a:t>
            </a:r>
            <a:r>
              <a:rPr lang="tr-TR" sz="3200" b="1" dirty="0"/>
              <a:t>.</a:t>
            </a:r>
            <a:endParaRPr lang="en-US" sz="3200" b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3693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03666DA-4D2D-E3D7-01C0-FB00646CDCF4}"/>
              </a:ext>
            </a:extLst>
          </p:cNvPr>
          <p:cNvSpPr txBox="1"/>
          <p:nvPr/>
        </p:nvSpPr>
        <p:spPr>
          <a:xfrm>
            <a:off x="380417" y="1989634"/>
            <a:ext cx="1154743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Learning from interaction with an environment to achieve some </a:t>
            </a:r>
            <a:r>
              <a:rPr lang="tr-TR" sz="3200" b="1" dirty="0"/>
              <a:t>      </a:t>
            </a:r>
            <a:r>
              <a:rPr lang="en-US" sz="3200" b="1" dirty="0"/>
              <a:t>long-term goal that is related to the state of the environment</a:t>
            </a:r>
            <a:r>
              <a:rPr lang="tr-TR" sz="32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The goal is defined by reward signal, which must be maximized</a:t>
            </a:r>
            <a:endParaRPr lang="tr-TR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Agent must be able to partially/fully sense the environment state and </a:t>
            </a:r>
            <a:r>
              <a:rPr lang="tr-TR" sz="3200" b="1" dirty="0"/>
              <a:t> </a:t>
            </a:r>
            <a:r>
              <a:rPr lang="en-US" sz="3200" b="1" dirty="0"/>
              <a:t>take actions to influence the environment state</a:t>
            </a:r>
            <a:r>
              <a:rPr lang="tr-TR" sz="3200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The state is typically described with a feature-vector</a:t>
            </a:r>
            <a:r>
              <a:rPr lang="tr-TR" sz="3200" b="1" dirty="0"/>
              <a:t>.</a:t>
            </a:r>
            <a:endParaRPr lang="en-US" sz="3200" b="1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31500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540039D5-48FA-3808-7643-BBC6A3A38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702" y="1396312"/>
            <a:ext cx="90010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2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E573534-F2D8-8C7D-9BDB-A53728516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74" y="1367737"/>
            <a:ext cx="91630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4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Exploration versus Exploitation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ECEE17A-CCE5-419E-0528-5F458F7AB8F5}"/>
              </a:ext>
            </a:extLst>
          </p:cNvPr>
          <p:cNvSpPr txBox="1"/>
          <p:nvPr/>
        </p:nvSpPr>
        <p:spPr>
          <a:xfrm>
            <a:off x="262558" y="1490802"/>
            <a:ext cx="114492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We want a reinforcement learning agent to earn lots of reward</a:t>
            </a:r>
            <a:r>
              <a:rPr lang="tr-TR" sz="3200" dirty="0"/>
              <a:t>.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agent must prefer past actions that have been found to be </a:t>
            </a:r>
            <a:r>
              <a:rPr lang="tr-TR" sz="3200" dirty="0"/>
              <a:t>     </a:t>
            </a:r>
            <a:r>
              <a:rPr lang="en-US" sz="3200" dirty="0"/>
              <a:t>effective at producing reward</a:t>
            </a:r>
            <a:r>
              <a:rPr lang="tr-TR" sz="3200" dirty="0"/>
              <a:t>.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agent must exploit what it already knows to obtain reward</a:t>
            </a:r>
            <a:r>
              <a:rPr lang="tr-TR" sz="3200" dirty="0"/>
              <a:t>.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agent must select untested actions to discover </a:t>
            </a:r>
            <a:r>
              <a:rPr lang="tr-TR" sz="3200" dirty="0"/>
              <a:t>                           </a:t>
            </a:r>
            <a:r>
              <a:rPr lang="en-US" sz="3200" dirty="0"/>
              <a:t>reward-producing actions</a:t>
            </a:r>
            <a:r>
              <a:rPr lang="tr-TR" sz="3200" dirty="0"/>
              <a:t>.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The agent must explore actions to make better action selections in the future</a:t>
            </a:r>
            <a:r>
              <a:rPr lang="tr-TR" sz="3200" dirty="0"/>
              <a:t>.</a:t>
            </a: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Trade-off between exploration and exploitation</a:t>
            </a:r>
            <a:r>
              <a:rPr lang="tr-TR" sz="3200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4535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Systems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DB26C0-3F57-C6D0-5A54-9888B5EC89D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11038606" cy="485393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Reinforcement learning systems have 4 main </a:t>
            </a:r>
            <a:r>
              <a:rPr lang="tr-TR" sz="3600" dirty="0"/>
              <a:t>     </a:t>
            </a:r>
            <a:r>
              <a:rPr lang="en-US" sz="3600" dirty="0"/>
              <a:t>elements: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dirty="0"/>
              <a:t>Policy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dirty="0"/>
              <a:t>Reward signal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dirty="0"/>
              <a:t>Value function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dirty="0"/>
              <a:t>Optional model of the environment</a:t>
            </a:r>
          </a:p>
        </p:txBody>
      </p:sp>
    </p:spTree>
    <p:extLst>
      <p:ext uri="{BB962C8B-B14F-4D97-AF65-F5344CB8AC3E}">
        <p14:creationId xmlns:p14="http://schemas.microsoft.com/office/powerpoint/2010/main" val="407519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DA41ED-5498-F7AA-092A-C6EA4CFE3F59}"/>
              </a:ext>
            </a:extLst>
          </p:cNvPr>
          <p:cNvSpPr>
            <a:spLocks noGrp="1"/>
          </p:cNvSpPr>
          <p:nvPr/>
        </p:nvSpPr>
        <p:spPr>
          <a:xfrm>
            <a:off x="406574" y="1125538"/>
            <a:ext cx="11542662" cy="5069954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A policy is a mapping from the perceived </a:t>
            </a:r>
            <a:r>
              <a:rPr lang="tr-TR" sz="4800" dirty="0"/>
              <a:t>     </a:t>
            </a:r>
            <a:r>
              <a:rPr lang="en-US" sz="4800" dirty="0"/>
              <a:t>states of the environment to actions to be </a:t>
            </a:r>
            <a:r>
              <a:rPr lang="tr-TR" sz="4800" dirty="0"/>
              <a:t>         </a:t>
            </a:r>
            <a:r>
              <a:rPr lang="en-US" sz="4800" dirty="0"/>
              <a:t>taken when in those states</a:t>
            </a:r>
            <a:r>
              <a:rPr lang="tr-TR" sz="4800" dirty="0"/>
              <a:t>.</a:t>
            </a:r>
            <a:endParaRPr lang="en-US" sz="4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4800" dirty="0"/>
              <a:t>A reinforcement learning agent uses a policy to select actions given the current </a:t>
            </a:r>
            <a:r>
              <a:rPr lang="tr-TR" sz="4800" dirty="0"/>
              <a:t>                 </a:t>
            </a:r>
            <a:r>
              <a:rPr lang="en-US" sz="4800" dirty="0"/>
              <a:t>environment state</a:t>
            </a:r>
            <a:r>
              <a:rPr lang="tr-TR" sz="4800" dirty="0"/>
              <a:t>.</a:t>
            </a:r>
            <a:endParaRPr lang="en-US" sz="4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418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7DA974B-804F-B115-5879-E0F90D09BB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99"/>
          <a:stretch/>
        </p:blipFill>
        <p:spPr>
          <a:xfrm>
            <a:off x="334566" y="1233550"/>
            <a:ext cx="1116124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6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</p:spTree>
    <p:extLst>
      <p:ext uri="{BB962C8B-B14F-4D97-AF65-F5344CB8AC3E}">
        <p14:creationId xmlns:p14="http://schemas.microsoft.com/office/powerpoint/2010/main" val="127500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4020897-52EE-D619-6E8E-F72DB727B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8" y="981522"/>
            <a:ext cx="94107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Signal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B1F045-3644-F5DA-70C1-058204BC7E9F}"/>
              </a:ext>
            </a:extLst>
          </p:cNvPr>
          <p:cNvSpPr>
            <a:spLocks noGrp="1"/>
          </p:cNvSpPr>
          <p:nvPr/>
        </p:nvSpPr>
        <p:spPr>
          <a:xfrm>
            <a:off x="287872" y="894817"/>
            <a:ext cx="11614670" cy="5069954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reward signal defines the goal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On each time step, the environment sends a single number called the reward to the </a:t>
            </a:r>
            <a:r>
              <a:rPr lang="tr-TR" sz="2400" dirty="0"/>
              <a:t>           </a:t>
            </a:r>
            <a:r>
              <a:rPr lang="en-US" sz="2400" dirty="0"/>
              <a:t>reinforcement learning agent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agent’s objective is to maximize the total reward that it receives over the long run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reward signal is used to alter the policy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9AA176C-D1DE-CF9B-9010-62D7BEA09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" t="5125" r="1350"/>
          <a:stretch/>
        </p:blipFill>
        <p:spPr>
          <a:xfrm>
            <a:off x="2206774" y="3423805"/>
            <a:ext cx="7200800" cy="266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2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B1F045-3644-F5DA-70C1-058204BC7E9F}"/>
              </a:ext>
            </a:extLst>
          </p:cNvPr>
          <p:cNvSpPr>
            <a:spLocks noGrp="1"/>
          </p:cNvSpPr>
          <p:nvPr/>
        </p:nvSpPr>
        <p:spPr>
          <a:xfrm>
            <a:off x="287872" y="894817"/>
            <a:ext cx="11614670" cy="5069954"/>
          </a:xfrm>
          <a:prstGeom prst="rect">
            <a:avLst/>
          </a:prstGeom>
        </p:spPr>
        <p:txBody>
          <a:bodyPr vert="horz" lIns="99569" tIns="49785" rIns="99569" bIns="49785" rtlCol="0">
            <a:no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The reward signal indicates what is good in the short run while the value function indicates what is good in the long run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The value of a state is the total amount of reward an agent can </a:t>
            </a:r>
            <a:r>
              <a:rPr lang="tr-TR" sz="3200" dirty="0"/>
              <a:t>     </a:t>
            </a:r>
            <a:r>
              <a:rPr lang="en-US" sz="3200" dirty="0"/>
              <a:t>expect to accumulate over the future, starting in that state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Compute the value using the states that are likely to follow the </a:t>
            </a:r>
            <a:r>
              <a:rPr lang="tr-TR" sz="3200" dirty="0"/>
              <a:t>      </a:t>
            </a:r>
            <a:r>
              <a:rPr lang="en-US" sz="3200" dirty="0"/>
              <a:t>current state and the rewards available in those states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Future rewards may be time-discounted with a factor in the </a:t>
            </a:r>
            <a:r>
              <a:rPr lang="tr-TR" sz="3200" dirty="0"/>
              <a:t>            </a:t>
            </a:r>
            <a:r>
              <a:rPr lang="en-US" sz="3200" dirty="0"/>
              <a:t>interval [0, 1]</a:t>
            </a:r>
          </a:p>
        </p:txBody>
      </p:sp>
    </p:spTree>
    <p:extLst>
      <p:ext uri="{BB962C8B-B14F-4D97-AF65-F5344CB8AC3E}">
        <p14:creationId xmlns:p14="http://schemas.microsoft.com/office/powerpoint/2010/main" val="7780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values to make and evaluate decisions</a:t>
            </a:r>
          </a:p>
          <a:p>
            <a:r>
              <a:rPr lang="en-US" dirty="0"/>
              <a:t>Action choices are made based on value </a:t>
            </a:r>
            <a:r>
              <a:rPr lang="en-US" dirty="0" err="1"/>
              <a:t>judgements</a:t>
            </a:r>
            <a:endParaRPr lang="en-US" dirty="0"/>
          </a:p>
          <a:p>
            <a:r>
              <a:rPr lang="en-US" dirty="0"/>
              <a:t>Prefer actions that bring about states of highest value instead of highest reward</a:t>
            </a:r>
          </a:p>
          <a:p>
            <a:r>
              <a:rPr lang="en-US" dirty="0"/>
              <a:t>Rewards are given directly by the environment</a:t>
            </a:r>
          </a:p>
          <a:p>
            <a:r>
              <a:rPr lang="en-US" dirty="0"/>
              <a:t>Values must continually be re-estimated from the sequence of </a:t>
            </a:r>
            <a:r>
              <a:rPr lang="tr-TR" dirty="0"/>
              <a:t>   </a:t>
            </a:r>
            <a:r>
              <a:rPr lang="en-US" dirty="0"/>
              <a:t>observations that an agent makes over its lifetime</a:t>
            </a:r>
          </a:p>
        </p:txBody>
      </p:sp>
    </p:spTree>
    <p:extLst>
      <p:ext uri="{BB962C8B-B14F-4D97-AF65-F5344CB8AC3E}">
        <p14:creationId xmlns:p14="http://schemas.microsoft.com/office/powerpoint/2010/main" val="32273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Function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58156EB-CF9A-3602-1A4F-3749143EF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58" y="1881622"/>
            <a:ext cx="1149892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62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Model-free versus Model-based</a:t>
            </a:r>
            <a:endParaRPr lang="ko-KR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B4A716-14F4-F93D-E6D2-BAD38694B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614670" cy="4781922"/>
          </a:xfrm>
        </p:spPr>
        <p:txBody>
          <a:bodyPr>
            <a:noAutofit/>
          </a:bodyPr>
          <a:lstStyle/>
          <a:p>
            <a:pPr marL="0" indent="0">
              <a:tabLst>
                <a:tab pos="11206163" algn="l"/>
              </a:tabLst>
            </a:pPr>
            <a:r>
              <a:rPr lang="en-US" sz="2400" dirty="0"/>
              <a:t>A model of the environment allows inferences to be made about how the environment will </a:t>
            </a:r>
            <a:r>
              <a:rPr lang="tr-TR" sz="2400" dirty="0"/>
              <a:t>  </a:t>
            </a:r>
            <a:r>
              <a:rPr lang="en-US" sz="2400" dirty="0"/>
              <a:t>behave</a:t>
            </a:r>
          </a:p>
          <a:p>
            <a:pPr marL="0" indent="0">
              <a:tabLst>
                <a:tab pos="11206163" algn="l"/>
              </a:tabLst>
            </a:pPr>
            <a:r>
              <a:rPr lang="en-US" sz="2400" dirty="0"/>
              <a:t>Example: Given a state and an action to be taken while in that state, the model could predict the next state and the next reward</a:t>
            </a:r>
          </a:p>
          <a:p>
            <a:pPr marL="0" indent="0">
              <a:tabLst>
                <a:tab pos="10855325" algn="l"/>
              </a:tabLst>
            </a:pPr>
            <a:r>
              <a:rPr lang="en-US" sz="2400" dirty="0"/>
              <a:t>Models are used for planning, which means deciding on a course of action by considering</a:t>
            </a:r>
            <a:r>
              <a:rPr lang="tr-TR" sz="2400" dirty="0"/>
              <a:t>     </a:t>
            </a:r>
            <a:r>
              <a:rPr lang="en-US" sz="2400" dirty="0"/>
              <a:t> possible future</a:t>
            </a:r>
            <a:r>
              <a:rPr lang="tr-TR" sz="2400" dirty="0"/>
              <a:t> </a:t>
            </a:r>
            <a:r>
              <a:rPr lang="en-US" sz="2400" dirty="0"/>
              <a:t> situations before they are experienced</a:t>
            </a:r>
          </a:p>
          <a:p>
            <a:pPr marL="0" indent="0">
              <a:tabLst>
                <a:tab pos="10674350" algn="l"/>
                <a:tab pos="11036300" algn="l"/>
                <a:tab pos="11206163" algn="l"/>
              </a:tabLst>
            </a:pPr>
            <a:r>
              <a:rPr lang="en-US" sz="2400" dirty="0"/>
              <a:t>Model-based methods use models and planning. Think of this as modelling the dynamics </a:t>
            </a:r>
            <a:r>
              <a:rPr lang="tr-TR" sz="2400" dirty="0"/>
              <a:t>      </a:t>
            </a:r>
            <a:r>
              <a:rPr lang="en-US" sz="2400" dirty="0"/>
              <a:t>p(s’ | s, a)</a:t>
            </a:r>
          </a:p>
          <a:p>
            <a:pPr marL="0" indent="0">
              <a:tabLst>
                <a:tab pos="11206163" algn="l"/>
              </a:tabLst>
            </a:pPr>
            <a:r>
              <a:rPr lang="en-US" sz="2400" dirty="0"/>
              <a:t>Model-free methods learn exclusively from trial-and-error (i.e. no modelling of the </a:t>
            </a:r>
            <a:r>
              <a:rPr lang="tr-TR" sz="2400" dirty="0"/>
              <a:t>                 </a:t>
            </a:r>
            <a:r>
              <a:rPr lang="en-US" sz="2400" dirty="0"/>
              <a:t>environment)</a:t>
            </a:r>
          </a:p>
          <a:p>
            <a:pPr marL="0" indent="0">
              <a:tabLst>
                <a:tab pos="11206163" algn="l"/>
              </a:tabLst>
            </a:pPr>
            <a:r>
              <a:rPr lang="tr-TR" sz="2400" dirty="0" err="1"/>
              <a:t>We</a:t>
            </a:r>
            <a:r>
              <a:rPr lang="tr-TR" sz="2400" dirty="0"/>
              <a:t> </a:t>
            </a:r>
            <a:r>
              <a:rPr lang="en-US" sz="2400" dirty="0"/>
              <a:t>focuses on model-free methods</a:t>
            </a:r>
          </a:p>
        </p:txBody>
      </p:sp>
    </p:spTree>
    <p:extLst>
      <p:ext uri="{BB962C8B-B14F-4D97-AF65-F5344CB8AC3E}">
        <p14:creationId xmlns:p14="http://schemas.microsoft.com/office/powerpoint/2010/main" val="284459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On-policy versus Off-policy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D6ECD6-780D-76FA-A014-F852E6413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470654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5400" dirty="0"/>
              <a:t>An on-policy agent learns only about </a:t>
            </a:r>
            <a:r>
              <a:rPr lang="tr-TR" sz="5400" dirty="0"/>
              <a:t>   </a:t>
            </a:r>
            <a:r>
              <a:rPr lang="en-US" sz="5400" dirty="0"/>
              <a:t>the policy that it is executing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5400" dirty="0"/>
              <a:t>An off-policy agent learns about a </a:t>
            </a:r>
            <a:r>
              <a:rPr lang="tr-TR" sz="5400" dirty="0"/>
              <a:t>       </a:t>
            </a:r>
            <a:r>
              <a:rPr lang="en-US" sz="5400" dirty="0"/>
              <a:t>policy or policies different from the one that it is executing</a:t>
            </a:r>
          </a:p>
        </p:txBody>
      </p:sp>
    </p:spTree>
    <p:extLst>
      <p:ext uri="{BB962C8B-B14F-4D97-AF65-F5344CB8AC3E}">
        <p14:creationId xmlns:p14="http://schemas.microsoft.com/office/powerpoint/2010/main" val="29334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Finite</a:t>
            </a:r>
            <a:r>
              <a:rPr lang="tr-TR" dirty="0"/>
              <a:t> Markov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Processes</a:t>
            </a:r>
            <a:endParaRPr lang="ko-KR" alt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986EAE36-9DA4-0C64-30A9-F26D011F9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1342674"/>
            <a:ext cx="9505056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56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Finite</a:t>
            </a:r>
            <a:r>
              <a:rPr lang="tr-TR" dirty="0"/>
              <a:t> Markov </a:t>
            </a:r>
            <a:r>
              <a:rPr lang="tr-TR" dirty="0" err="1"/>
              <a:t>Decision</a:t>
            </a:r>
            <a:r>
              <a:rPr lang="tr-TR" dirty="0"/>
              <a:t> </a:t>
            </a:r>
            <a:r>
              <a:rPr lang="tr-TR" dirty="0" err="1"/>
              <a:t>Processes</a:t>
            </a:r>
            <a:endParaRPr lang="ko-KR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C8DCE-FADB-B833-B811-182DB5D0C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470654" cy="492593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Set of states </a:t>
            </a:r>
            <a:r>
              <a:rPr lang="en-US" sz="3200" b="1" dirty="0"/>
              <a:t>S</a:t>
            </a:r>
          </a:p>
          <a:p>
            <a:r>
              <a:rPr lang="en-US" sz="3200" dirty="0"/>
              <a:t>Set of actions </a:t>
            </a:r>
            <a:r>
              <a:rPr lang="en-US" sz="3200" b="1" dirty="0"/>
              <a:t>A</a:t>
            </a:r>
          </a:p>
          <a:p>
            <a:pPr marL="0" indent="0"/>
            <a:r>
              <a:rPr lang="en-US" sz="3200" dirty="0"/>
              <a:t>State transition probabilities </a:t>
            </a:r>
            <a:r>
              <a:rPr lang="en-US" sz="3200" b="1" i="0" dirty="0"/>
              <a:t>p(s’ | s, a)</a:t>
            </a:r>
            <a:r>
              <a:rPr lang="en-US" sz="3200" dirty="0"/>
              <a:t>. </a:t>
            </a:r>
            <a:endParaRPr lang="tr-TR" sz="3200" dirty="0"/>
          </a:p>
          <a:p>
            <a:pPr marL="0" indent="0"/>
            <a:r>
              <a:rPr lang="en-US" sz="3200" dirty="0"/>
              <a:t>This is the probability distribution over the state space given we take action a in state s</a:t>
            </a:r>
          </a:p>
          <a:p>
            <a:r>
              <a:rPr lang="en-US" sz="3200" dirty="0"/>
              <a:t>Discount factor </a:t>
            </a:r>
            <a:r>
              <a:rPr lang="en-US" sz="3200" b="1" dirty="0" err="1"/>
              <a:t>γ</a:t>
            </a:r>
            <a:r>
              <a:rPr lang="en-US" sz="3200" dirty="0"/>
              <a:t> in </a:t>
            </a:r>
            <a:r>
              <a:rPr lang="en-US" sz="3200" b="1" dirty="0"/>
              <a:t>[0, 1]</a:t>
            </a:r>
          </a:p>
          <a:p>
            <a:r>
              <a:rPr lang="en-US" sz="3200" dirty="0"/>
              <a:t>Reward function </a:t>
            </a:r>
            <a:r>
              <a:rPr lang="en-US" sz="3200" b="1" dirty="0"/>
              <a:t>R: S x A -&gt; set of real numbers</a:t>
            </a:r>
          </a:p>
          <a:p>
            <a:r>
              <a:rPr lang="en-US" sz="3200" dirty="0"/>
              <a:t>For simplicity, assume discrete rewards</a:t>
            </a:r>
          </a:p>
          <a:p>
            <a:r>
              <a:rPr lang="en-US" sz="3200" dirty="0"/>
              <a:t>Finite MDP if both S and A are finite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time t, the agent tries to select an action to maximize the sum G</a:t>
            </a:r>
            <a:r>
              <a:rPr lang="en-US" baseline="-25000" dirty="0"/>
              <a:t>t</a:t>
            </a:r>
            <a:r>
              <a:rPr lang="en-US" dirty="0"/>
              <a:t> of discounted rewards received in the future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86" y="3149685"/>
            <a:ext cx="8250224" cy="11128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124596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Reinforcement</a:t>
            </a:r>
            <a:r>
              <a:rPr lang="tr-TR" dirty="0"/>
              <a:t>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Reinforcement Learning</a:t>
            </a:r>
          </a:p>
          <a:p>
            <a:r>
              <a:rPr lang="en-US" dirty="0"/>
              <a:t>Finite Markov Decision Processes</a:t>
            </a:r>
          </a:p>
          <a:p>
            <a:r>
              <a:rPr lang="en-US" dirty="0"/>
              <a:t>Temporal-Difference Learning </a:t>
            </a:r>
            <a:endParaRPr lang="tr-TR" dirty="0"/>
          </a:p>
          <a:p>
            <a:pPr marL="0" indent="0">
              <a:buNone/>
            </a:pPr>
            <a:r>
              <a:rPr lang="en-US" dirty="0"/>
              <a:t>(SARSA, Q-learning, Deep Q-Networks) </a:t>
            </a:r>
          </a:p>
          <a:p>
            <a:r>
              <a:rPr lang="en-US" dirty="0"/>
              <a:t>Policy Gradient Methods </a:t>
            </a:r>
            <a:endParaRPr lang="tr-TR" dirty="0"/>
          </a:p>
          <a:p>
            <a:pPr marL="0" indent="0">
              <a:buNone/>
            </a:pPr>
            <a:r>
              <a:rPr lang="en-US" dirty="0"/>
              <a:t>(Finite Difference Policy Gradient, REINFORCE, Actor-Critic)</a:t>
            </a:r>
          </a:p>
          <a:p>
            <a:r>
              <a:rPr lang="en-US" dirty="0"/>
              <a:t>Asynchronous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686277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current state s and action a in that state, the probability of the next state s’ and the next reward r is given by: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50" y="3480058"/>
            <a:ext cx="7782222" cy="363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47131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Transition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the reward function is discrete and maps from S x A to W</a:t>
            </a:r>
          </a:p>
          <a:p>
            <a:r>
              <a:rPr lang="en-US" dirty="0"/>
              <a:t>The state transition probability or probability of transitioning to </a:t>
            </a:r>
            <a:r>
              <a:rPr lang="tr-TR" dirty="0"/>
              <a:t>   </a:t>
            </a:r>
            <a:r>
              <a:rPr lang="en-US" dirty="0"/>
              <a:t>state s’ given current state s and action a in that state is given by: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290" y="4588219"/>
            <a:ext cx="5672198" cy="1073435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682362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Rewards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expected reward for a given state-action pair is given by: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00" y="3034259"/>
            <a:ext cx="8688811" cy="79107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833740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State-Value Function (1)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functions are defined with respect to particular policies because future rewards depend on the agent’s actions</a:t>
            </a:r>
          </a:p>
          <a:p>
            <a:r>
              <a:rPr lang="en-US" dirty="0"/>
              <a:t>Value functions give the expected return of a particular policy</a:t>
            </a:r>
          </a:p>
          <a:p>
            <a:r>
              <a:rPr lang="en-US" dirty="0"/>
              <a:t>The value v</a:t>
            </a:r>
            <a:r>
              <a:rPr lang="en-US" baseline="-25000" dirty="0"/>
              <a:t>π</a:t>
            </a:r>
            <a:r>
              <a:rPr lang="en-US" dirty="0"/>
              <a:t>(s) of a state s under a policy π is the expected return when starting in state s and following the policy π from that state onwards</a:t>
            </a:r>
          </a:p>
        </p:txBody>
      </p:sp>
    </p:spTree>
    <p:extLst>
      <p:ext uri="{BB962C8B-B14F-4D97-AF65-F5344CB8AC3E}">
        <p14:creationId xmlns:p14="http://schemas.microsoft.com/office/powerpoint/2010/main" val="3519186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State-Value Function (2)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state-value function v</a:t>
            </a:r>
            <a:r>
              <a:rPr lang="en-US" baseline="-25000" dirty="0"/>
              <a:t>π</a:t>
            </a:r>
            <a:r>
              <a:rPr lang="en-US" dirty="0"/>
              <a:t>(s) for the policy π is given below. </a:t>
            </a:r>
            <a:r>
              <a:rPr lang="tr-TR" dirty="0"/>
              <a:t>     </a:t>
            </a:r>
            <a:r>
              <a:rPr lang="en-US" dirty="0"/>
              <a:t>Note that the value of the terminal state (if any) is always zero.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553" y="3626559"/>
            <a:ext cx="4733517" cy="5024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53" y="4504828"/>
            <a:ext cx="7381077" cy="137689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1972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Action-Value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value q</a:t>
            </a:r>
            <a:r>
              <a:rPr lang="en-US" baseline="-25000" dirty="0"/>
              <a:t>π</a:t>
            </a:r>
            <a:r>
              <a:rPr lang="en-US" dirty="0"/>
              <a:t>(s, a) of taking action a in state s under a policy π  is defined as the expected return starting from s, taking the action a and thereafter following policy π </a:t>
            </a:r>
          </a:p>
          <a:p>
            <a:r>
              <a:rPr lang="en-US" dirty="0"/>
              <a:t>q</a:t>
            </a:r>
            <a:r>
              <a:rPr lang="en-US" baseline="-25000" dirty="0"/>
              <a:t>π </a:t>
            </a:r>
            <a:r>
              <a:rPr lang="en-US" dirty="0"/>
              <a:t>is the action-value function for policy π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341" y="4534865"/>
            <a:ext cx="6509253" cy="47308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453" y="5257977"/>
            <a:ext cx="8330454" cy="121933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143220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E0BDF58A-A25E-FCD0-854E-F1AD2701E2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294" y="1341562"/>
            <a:ext cx="10856872" cy="3816424"/>
          </a:xfrm>
        </p:spPr>
      </p:pic>
    </p:spTree>
    <p:extLst>
      <p:ext uri="{BB962C8B-B14F-4D97-AF65-F5344CB8AC3E}">
        <p14:creationId xmlns:p14="http://schemas.microsoft.com/office/powerpoint/2010/main" val="1737026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1FA344EF-6133-CAE3-0BB2-D24029F15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38" y="1253331"/>
            <a:ext cx="97345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00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Example</a:t>
            </a:r>
            <a:r>
              <a:rPr lang="tr-TR" dirty="0"/>
              <a:t> 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292C237-7A2F-85E1-4F33-C87AAAB13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775" y="19030"/>
            <a:ext cx="6046862" cy="3208711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F8F0EBD3-CB84-EE6D-3256-973FE94F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85" y="3141762"/>
            <a:ext cx="608520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42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Solution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1DE1A40-4C0F-CBD1-D84B-A14F0FE1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902" y="189434"/>
            <a:ext cx="4457700" cy="180022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F507EBD-916D-2F10-97C1-7979C26E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280" y="2349674"/>
            <a:ext cx="804385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2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BEEEFD-7CCF-D27D-3EA8-615DE7265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5682" y="1826678"/>
            <a:ext cx="9019048" cy="4142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52113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Example</a:t>
            </a:r>
            <a:r>
              <a:rPr lang="tr-TR" dirty="0"/>
              <a:t> 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F73BB30-5D7D-E977-058C-7E26DB6D6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92" y="189434"/>
            <a:ext cx="6070828" cy="288032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EBBFD5EF-E3B4-541D-8E09-6D98D5730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443" y="3240158"/>
            <a:ext cx="68675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64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Solution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6698038-2F1A-900B-5E46-3B6A09D2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710" y="816123"/>
            <a:ext cx="8352928" cy="477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01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TD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Temporal-Difference learning = TD learning</a:t>
            </a:r>
          </a:p>
          <a:p>
            <a:r>
              <a:rPr lang="en-US" dirty="0"/>
              <a:t>The prediction problem is that of estimating the value function </a:t>
            </a:r>
            <a:r>
              <a:rPr lang="tr-TR" dirty="0"/>
              <a:t>   </a:t>
            </a:r>
            <a:r>
              <a:rPr lang="en-US" dirty="0"/>
              <a:t>for a policy π</a:t>
            </a:r>
          </a:p>
          <a:p>
            <a:r>
              <a:rPr lang="en-US" dirty="0"/>
              <a:t>The control problem is the problem of finding an optimal policy </a:t>
            </a:r>
            <a:r>
              <a:rPr lang="tr-TR" dirty="0"/>
              <a:t> </a:t>
            </a:r>
            <a:r>
              <a:rPr lang="en-US" dirty="0"/>
              <a:t>π</a:t>
            </a:r>
            <a:r>
              <a:rPr lang="en-US" baseline="-25000" dirty="0"/>
              <a:t>*</a:t>
            </a:r>
          </a:p>
          <a:p>
            <a:r>
              <a:rPr lang="en-US" dirty="0"/>
              <a:t>Given some experience following a policy π, update estimate v of v</a:t>
            </a:r>
            <a:r>
              <a:rPr lang="en-US" baseline="-25000" dirty="0"/>
              <a:t>π</a:t>
            </a:r>
            <a:r>
              <a:rPr lang="en-US" dirty="0"/>
              <a:t> for non-terminal states occurring in that experience</a:t>
            </a:r>
            <a:r>
              <a:rPr lang="tr-TR" dirty="0"/>
              <a:t>.</a:t>
            </a:r>
            <a:endParaRPr lang="en-US" dirty="0"/>
          </a:p>
          <a:p>
            <a:r>
              <a:rPr lang="en-US" dirty="0"/>
              <a:t>Given current step t, TD methods wait until the next time step to update V(S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r>
              <a:rPr lang="en-US" dirty="0"/>
              <a:t>Learn from partial returns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Value-based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estimate the optimal value V*(s) or action-value </a:t>
            </a:r>
            <a:r>
              <a:rPr lang="tr-TR" dirty="0"/>
              <a:t>       </a:t>
            </a:r>
            <a:r>
              <a:rPr lang="en-US" dirty="0"/>
              <a:t>function Q*(s, a) using a function approximator V(s; </a:t>
            </a:r>
            <a:r>
              <a:rPr lang="en-US" b="1" dirty="0"/>
              <a:t>θ</a:t>
            </a:r>
            <a:r>
              <a:rPr lang="en-US" dirty="0"/>
              <a:t>) or </a:t>
            </a:r>
            <a:r>
              <a:rPr lang="tr-TR" dirty="0"/>
              <a:t>           </a:t>
            </a:r>
            <a:r>
              <a:rPr lang="en-US" dirty="0"/>
              <a:t>Q(s, a; </a:t>
            </a:r>
            <a:r>
              <a:rPr lang="en-US" b="1" dirty="0"/>
              <a:t>θ</a:t>
            </a:r>
            <a:r>
              <a:rPr lang="en-US" dirty="0"/>
              <a:t>) with parameters </a:t>
            </a:r>
            <a:r>
              <a:rPr lang="en-US" b="1" dirty="0"/>
              <a:t>θ</a:t>
            </a:r>
          </a:p>
          <a:p>
            <a:r>
              <a:rPr lang="en-US" dirty="0"/>
              <a:t>This function approximator can be any parametric supervised </a:t>
            </a:r>
            <a:r>
              <a:rPr lang="tr-TR" dirty="0"/>
              <a:t>    </a:t>
            </a:r>
            <a:r>
              <a:rPr lang="en-US" dirty="0"/>
              <a:t>machine learning model</a:t>
            </a:r>
          </a:p>
          <a:p>
            <a:r>
              <a:rPr lang="en-US" dirty="0"/>
              <a:t>Recall that the optimal value is the maximum value achievable </a:t>
            </a:r>
            <a:r>
              <a:rPr lang="tr-TR" dirty="0"/>
              <a:t>   </a:t>
            </a:r>
            <a:r>
              <a:rPr lang="en-US" dirty="0"/>
              <a:t>under any policy</a:t>
            </a:r>
          </a:p>
        </p:txBody>
      </p:sp>
    </p:spTree>
    <p:extLst>
      <p:ext uri="{BB962C8B-B14F-4D97-AF65-F5344CB8AC3E}">
        <p14:creationId xmlns:p14="http://schemas.microsoft.com/office/powerpoint/2010/main" val="403767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Rule for TD(0)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time t + 1, TD methods immediately form a target R</a:t>
            </a:r>
            <a:r>
              <a:rPr lang="en-US" baseline="-25000" dirty="0"/>
              <a:t>t+1</a:t>
            </a:r>
            <a:r>
              <a:rPr lang="en-US" dirty="0"/>
              <a:t> + </a:t>
            </a:r>
            <a:r>
              <a:rPr lang="en-US" dirty="0" err="1"/>
              <a:t>γ</a:t>
            </a:r>
            <a:r>
              <a:rPr lang="en-US" dirty="0"/>
              <a:t> V(S</a:t>
            </a:r>
            <a:r>
              <a:rPr lang="en-US" baseline="-25000" dirty="0"/>
              <a:t>t+1</a:t>
            </a:r>
            <a:r>
              <a:rPr lang="en-US" dirty="0"/>
              <a:t>) and make a useful update with step size α using the observed reward R</a:t>
            </a:r>
            <a:r>
              <a:rPr lang="en-US" baseline="-25000" dirty="0"/>
              <a:t>t+1</a:t>
            </a:r>
            <a:r>
              <a:rPr lang="en-US" dirty="0"/>
              <a:t> and the estimate V(S</a:t>
            </a:r>
            <a:r>
              <a:rPr lang="en-US" baseline="-25000" dirty="0"/>
              <a:t>t+1</a:t>
            </a:r>
            <a:r>
              <a:rPr lang="en-US" dirty="0"/>
              <a:t>)</a:t>
            </a:r>
          </a:p>
          <a:p>
            <a:r>
              <a:rPr lang="en-US" dirty="0"/>
              <a:t>The update is the step size times the difference between the </a:t>
            </a:r>
            <a:r>
              <a:rPr lang="tr-TR" dirty="0"/>
              <a:t>      </a:t>
            </a:r>
            <a:r>
              <a:rPr lang="en-US" dirty="0"/>
              <a:t>target output and the actual output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07" y="5420766"/>
            <a:ext cx="8688811" cy="43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576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Rule 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target output is a more accurate estimate of V(S</a:t>
            </a:r>
            <a:r>
              <a:rPr lang="en-US" baseline="-25000" dirty="0"/>
              <a:t>t</a:t>
            </a:r>
            <a:r>
              <a:rPr lang="en-US" dirty="0"/>
              <a:t>) given the reward R</a:t>
            </a:r>
            <a:r>
              <a:rPr lang="en-US" baseline="-25000" dirty="0"/>
              <a:t>t+1</a:t>
            </a:r>
            <a:r>
              <a:rPr lang="en-US" dirty="0"/>
              <a:t> is known</a:t>
            </a:r>
          </a:p>
          <a:p>
            <a:r>
              <a:rPr lang="en-US" dirty="0"/>
              <a:t>The actual output is our current estimate of V(S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r>
              <a:rPr lang="en-US" dirty="0"/>
              <a:t>We simply take one step with our current value function estimate to get a more accurate estimate of V(S</a:t>
            </a:r>
            <a:r>
              <a:rPr lang="en-US" baseline="-25000" dirty="0"/>
              <a:t>t</a:t>
            </a:r>
            <a:r>
              <a:rPr lang="en-US" dirty="0"/>
              <a:t>) and then perform an update to move V(S</a:t>
            </a:r>
            <a:r>
              <a:rPr lang="en-US" baseline="-25000" dirty="0"/>
              <a:t>t</a:t>
            </a:r>
            <a:r>
              <a:rPr lang="en-US" dirty="0"/>
              <a:t>) closer towards the more accurate estimate (i.e. temporal difference)</a:t>
            </a:r>
          </a:p>
        </p:txBody>
      </p:sp>
    </p:spTree>
    <p:extLst>
      <p:ext uri="{BB962C8B-B14F-4D97-AF65-F5344CB8AC3E}">
        <p14:creationId xmlns:p14="http://schemas.microsoft.com/office/powerpoint/2010/main" val="2902292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TD(0) 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07" y="1571839"/>
            <a:ext cx="8688811" cy="340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50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 – On-policy TD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SARSA = </a:t>
            </a:r>
            <a:r>
              <a:rPr lang="en-US" b="1" dirty="0"/>
              <a:t>State-Action-Reward-State-Action</a:t>
            </a:r>
          </a:p>
          <a:p>
            <a:r>
              <a:rPr lang="en-US" dirty="0"/>
              <a:t>Learn an action-value function instead of a state-value function</a:t>
            </a:r>
          </a:p>
          <a:p>
            <a:r>
              <a:rPr lang="en-US" dirty="0"/>
              <a:t>q</a:t>
            </a:r>
            <a:r>
              <a:rPr lang="en-US" baseline="-25000" dirty="0"/>
              <a:t>π </a:t>
            </a:r>
            <a:r>
              <a:rPr lang="en-US" dirty="0"/>
              <a:t>is the action-value function for policy π</a:t>
            </a:r>
          </a:p>
          <a:p>
            <a:r>
              <a:rPr lang="en-US" dirty="0"/>
              <a:t>Q-values are the values q</a:t>
            </a:r>
            <a:r>
              <a:rPr lang="en-US" baseline="-25000" dirty="0"/>
              <a:t>π</a:t>
            </a:r>
            <a:r>
              <a:rPr lang="en-US" dirty="0"/>
              <a:t>(s, a) for s in S, a in A</a:t>
            </a:r>
          </a:p>
          <a:p>
            <a:r>
              <a:rPr lang="en-US" dirty="0"/>
              <a:t>SARSA experiences are used to update Q-values</a:t>
            </a:r>
          </a:p>
          <a:p>
            <a:r>
              <a:rPr lang="en-US" dirty="0"/>
              <a:t>Use TD methods for the prediction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15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 Update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want to estimate q</a:t>
            </a:r>
            <a:r>
              <a:rPr lang="en-US" baseline="-25000" dirty="0"/>
              <a:t>π</a:t>
            </a:r>
            <a:r>
              <a:rPr lang="en-US" dirty="0"/>
              <a:t>(s, a) for the current policy π, and for all states s and action a</a:t>
            </a:r>
          </a:p>
          <a:p>
            <a:r>
              <a:rPr lang="en-US" dirty="0"/>
              <a:t>The update rule is similar to that for TD(0) but we transition from state-action pair to state-action pair, and learn the values of state-action pairs</a:t>
            </a:r>
          </a:p>
          <a:p>
            <a:r>
              <a:rPr lang="en-US" dirty="0"/>
              <a:t>The update is performed after every transition from a non-terminal state S</a:t>
            </a:r>
            <a:r>
              <a:rPr lang="en-US" baseline="-25000" dirty="0"/>
              <a:t>t</a:t>
            </a:r>
          </a:p>
          <a:p>
            <a:r>
              <a:rPr lang="en-US" dirty="0"/>
              <a:t>If S</a:t>
            </a:r>
            <a:r>
              <a:rPr lang="en-US" baseline="-25000" dirty="0"/>
              <a:t>t+1</a:t>
            </a:r>
            <a:r>
              <a:rPr lang="en-US" dirty="0"/>
              <a:t> is terminal, then Q(S</a:t>
            </a:r>
            <a:r>
              <a:rPr lang="en-US" baseline="-25000" dirty="0"/>
              <a:t>t+1</a:t>
            </a:r>
            <a:r>
              <a:rPr lang="en-US" dirty="0"/>
              <a:t>, A</a:t>
            </a:r>
            <a:r>
              <a:rPr lang="en-US" baseline="-25000" dirty="0"/>
              <a:t>t+1</a:t>
            </a:r>
            <a:r>
              <a:rPr lang="en-US" dirty="0"/>
              <a:t>) is zero</a:t>
            </a:r>
          </a:p>
          <a:p>
            <a:r>
              <a:rPr lang="en-US" dirty="0"/>
              <a:t>The update rule uses (S</a:t>
            </a:r>
            <a:r>
              <a:rPr lang="en-US" baseline="-25000" dirty="0"/>
              <a:t>t</a:t>
            </a:r>
            <a:r>
              <a:rPr lang="en-US" dirty="0"/>
              <a:t>, A</a:t>
            </a:r>
            <a:r>
              <a:rPr lang="en-US" baseline="-25000" dirty="0"/>
              <a:t>t</a:t>
            </a:r>
            <a:r>
              <a:rPr lang="en-US" dirty="0"/>
              <a:t>, R</a:t>
            </a:r>
            <a:r>
              <a:rPr lang="en-US" baseline="-25000" dirty="0"/>
              <a:t>t+1</a:t>
            </a:r>
            <a:r>
              <a:rPr lang="en-US" dirty="0"/>
              <a:t>, S</a:t>
            </a:r>
            <a:r>
              <a:rPr lang="en-US" baseline="-25000" dirty="0"/>
              <a:t>t+1</a:t>
            </a:r>
            <a:r>
              <a:rPr lang="en-US" dirty="0"/>
              <a:t>, A</a:t>
            </a:r>
            <a:r>
              <a:rPr lang="en-US" baseline="-25000" dirty="0"/>
              <a:t>t+1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63" y="6006416"/>
            <a:ext cx="8688811" cy="31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3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21" y="1762366"/>
            <a:ext cx="8811828" cy="35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69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A26AD0BC-2F60-65C9-D84E-86433AA7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82411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– Off-policy TD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Similar to SARSA but off-policy updates</a:t>
            </a:r>
          </a:p>
          <a:p>
            <a:r>
              <a:rPr lang="en-US" dirty="0"/>
              <a:t>The learned action-value function Q directly approximates the </a:t>
            </a:r>
            <a:r>
              <a:rPr lang="tr-TR" dirty="0"/>
              <a:t>    </a:t>
            </a:r>
            <a:r>
              <a:rPr lang="en-US" dirty="0"/>
              <a:t>optimal action-value function q</a:t>
            </a:r>
            <a:r>
              <a:rPr lang="en-US" baseline="-25000" dirty="0"/>
              <a:t>*</a:t>
            </a:r>
            <a:r>
              <a:rPr lang="en-US" dirty="0"/>
              <a:t> independent of the policy being </a:t>
            </a:r>
            <a:r>
              <a:rPr lang="tr-TR" dirty="0"/>
              <a:t>     </a:t>
            </a:r>
            <a:r>
              <a:rPr lang="en-US" dirty="0"/>
              <a:t>followed</a:t>
            </a:r>
          </a:p>
          <a:p>
            <a:r>
              <a:rPr lang="en-US" dirty="0"/>
              <a:t>In update rule, choose action a that maximizes Q given S</a:t>
            </a:r>
            <a:r>
              <a:rPr lang="en-US" baseline="-25000" dirty="0"/>
              <a:t>t+1</a:t>
            </a:r>
            <a:r>
              <a:rPr lang="en-US" dirty="0"/>
              <a:t> and </a:t>
            </a:r>
            <a:r>
              <a:rPr lang="tr-TR" dirty="0"/>
              <a:t> </a:t>
            </a:r>
            <a:r>
              <a:rPr lang="en-US" dirty="0"/>
              <a:t>use the resulting Q-value (i.e. estimated value given by optimal </a:t>
            </a:r>
            <a:r>
              <a:rPr lang="tr-TR" dirty="0"/>
              <a:t>  </a:t>
            </a:r>
            <a:r>
              <a:rPr lang="en-US" dirty="0"/>
              <a:t>action-value function) plus the observed reward as the target</a:t>
            </a:r>
          </a:p>
          <a:p>
            <a:pPr algn="just"/>
            <a:r>
              <a:rPr lang="en-US" dirty="0"/>
              <a:t>This method is off-policy because we do not have a fixed policy </a:t>
            </a:r>
            <a:r>
              <a:rPr lang="tr-TR" dirty="0"/>
              <a:t>  </a:t>
            </a:r>
            <a:r>
              <a:rPr lang="en-US" dirty="0"/>
              <a:t>that maps from states to actions. This is why A</a:t>
            </a:r>
            <a:r>
              <a:rPr lang="en-US" baseline="-25000" dirty="0"/>
              <a:t>t+1</a:t>
            </a:r>
            <a:r>
              <a:rPr lang="en-US" dirty="0"/>
              <a:t> is not used in </a:t>
            </a:r>
            <a:r>
              <a:rPr lang="tr-TR" dirty="0"/>
              <a:t>  </a:t>
            </a:r>
            <a:r>
              <a:rPr lang="en-US" dirty="0"/>
              <a:t>the update rule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54" y="6207782"/>
            <a:ext cx="8410683" cy="4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5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One-step Q-learning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07" y="1551775"/>
            <a:ext cx="8825200" cy="31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59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95B94B1-0914-401B-CD6B-ABD162478419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82638" y="816123"/>
            <a:ext cx="82296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66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/>
            <a:r>
              <a:rPr lang="en-US" altLang="tr-TR" dirty="0"/>
              <a:t>before: on-policy algorithms</a:t>
            </a:r>
          </a:p>
          <a:p>
            <a:pPr lvl="1" eaLnBrk="1" hangingPunct="1"/>
            <a:r>
              <a:rPr lang="en-US" altLang="tr-TR" dirty="0"/>
              <a:t>start with a random policy, iteratively improve</a:t>
            </a:r>
          </a:p>
          <a:p>
            <a:pPr lvl="1" eaLnBrk="1" hangingPunct="1"/>
            <a:r>
              <a:rPr lang="en-US" altLang="tr-TR" dirty="0"/>
              <a:t>converge to optimal</a:t>
            </a:r>
          </a:p>
          <a:p>
            <a:pPr lvl="2" eaLnBrk="1" hangingPunct="1"/>
            <a:endParaRPr lang="en-US" altLang="tr-TR" sz="1800" dirty="0"/>
          </a:p>
          <a:p>
            <a:pPr eaLnBrk="1" hangingPunct="1"/>
            <a:r>
              <a:rPr lang="en-US" altLang="tr-TR" dirty="0"/>
              <a:t>Q-learning: off-policy</a:t>
            </a:r>
          </a:p>
          <a:p>
            <a:pPr lvl="1" eaLnBrk="1" hangingPunct="1"/>
            <a:r>
              <a:rPr lang="en-US" altLang="tr-TR" dirty="0"/>
              <a:t>use any policy to estimate Q</a:t>
            </a:r>
          </a:p>
          <a:p>
            <a:pPr lvl="1" eaLnBrk="1" hangingPunct="1"/>
            <a:endParaRPr lang="en-US" altLang="tr-TR" dirty="0"/>
          </a:p>
          <a:p>
            <a:pPr lvl="1" eaLnBrk="1" hangingPunct="1"/>
            <a:endParaRPr lang="en-US" altLang="tr-TR" dirty="0"/>
          </a:p>
          <a:p>
            <a:pPr lvl="1" eaLnBrk="1" hangingPunct="1"/>
            <a:r>
              <a:rPr lang="en-US" altLang="tr-TR" dirty="0"/>
              <a:t>Q directly approximates Q* (Bellman optimality </a:t>
            </a:r>
            <a:r>
              <a:rPr lang="en-US" altLang="tr-TR" dirty="0" err="1"/>
              <a:t>eqn</a:t>
            </a:r>
            <a:r>
              <a:rPr lang="en-US" altLang="tr-TR" dirty="0"/>
              <a:t>)</a:t>
            </a:r>
          </a:p>
          <a:p>
            <a:pPr lvl="1" eaLnBrk="1" hangingPunct="1"/>
            <a:r>
              <a:rPr lang="en-US" altLang="tr-TR" dirty="0"/>
              <a:t>independent of the policy being followed</a:t>
            </a:r>
          </a:p>
          <a:p>
            <a:pPr lvl="1" eaLnBrk="1" hangingPunct="1"/>
            <a:r>
              <a:rPr lang="en-US" altLang="tr-TR" dirty="0"/>
              <a:t>only requirement: keep updating each (</a:t>
            </a:r>
            <a:r>
              <a:rPr lang="en-US" altLang="tr-TR" dirty="0" err="1"/>
              <a:t>s,a</a:t>
            </a:r>
            <a:r>
              <a:rPr lang="en-US" altLang="tr-TR" dirty="0"/>
              <a:t>) pair</a:t>
            </a:r>
          </a:p>
          <a:p>
            <a:pPr lvl="2" eaLnBrk="1" hangingPunct="1"/>
            <a:endParaRPr lang="en-US" altLang="tr-TR" sz="1800" dirty="0"/>
          </a:p>
          <a:p>
            <a:pPr eaLnBrk="1" hangingPunct="1"/>
            <a:r>
              <a:rPr lang="en-US" altLang="tr-TR" dirty="0" err="1"/>
              <a:t>Sarsa</a:t>
            </a:r>
            <a:endParaRPr lang="en-US" altLang="tr-TR" dirty="0"/>
          </a:p>
        </p:txBody>
      </p:sp>
      <p:pic>
        <p:nvPicPr>
          <p:cNvPr id="9" name="Picture 5" descr="txp_fig">
            <a:extLst>
              <a:ext uri="{FF2B5EF4-FFF2-40B4-BE49-F238E27FC236}">
                <a16:creationId xmlns:a16="http://schemas.microsoft.com/office/drawing/2014/main" id="{E7ED8532-DF86-3918-37D3-2C1FC120B3E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50" y="3214921"/>
            <a:ext cx="73406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txp_fig">
            <a:extLst>
              <a:ext uri="{FF2B5EF4-FFF2-40B4-BE49-F238E27FC236}">
                <a16:creationId xmlns:a16="http://schemas.microsoft.com/office/drawing/2014/main" id="{62F8F5A2-94B4-E2B3-4354-CA5F3C1B948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5823269"/>
            <a:ext cx="68072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241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52D0920-4E9E-1BCF-FBF7-0FED4ED5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94" y="1773610"/>
            <a:ext cx="8280920" cy="285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34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5131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While running our algorithm, we will come across various solutions and the agent will take multiple paths. </a:t>
            </a:r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pPr algn="l"/>
            <a:endParaRPr lang="tr-TR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How do we find out the best among them? This is done by tabulating our </a:t>
            </a:r>
            <a:r>
              <a:rPr lang="tr-T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findings in a table called a Q-Table.</a:t>
            </a:r>
            <a:endParaRPr lang="tr-TR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pPr algn="l"/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 Q-Table helps us to find the best action for each state in the environment.</a:t>
            </a:r>
            <a:endParaRPr lang="tr-TR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tr-TR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We use the</a:t>
            </a:r>
            <a:r>
              <a:rPr lang="tr-T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Bellman Equation at each state to get the expected future state and reward and save it in a </a:t>
            </a:r>
            <a:r>
              <a:rPr lang="tr-TR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table to compare with other states. 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7173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8220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Lets create a q-table for an agent that has to learn to run, fetch and sit on command. </a:t>
            </a:r>
            <a:r>
              <a:rPr lang="tr-TR" dirty="0">
                <a:solidFill>
                  <a:srgbClr val="51565E"/>
                </a:solidFill>
                <a:latin typeface="Roboto" panose="02000000000000000000" pitchFamily="2" charset="0"/>
              </a:rPr>
              <a:t>         </a:t>
            </a: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The steps taken to construct a q-table are :</a:t>
            </a:r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Step 1: Create an initial Q-Table with all values initialized to 0</a:t>
            </a:r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When we initially start, the values of all states and rewards will be 0. </a:t>
            </a:r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Consider the Q-Table shown below which shows a dog simulator learning to perform actions :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9AFE0FA-50EA-2C49-F788-0D6926103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918" y="3843844"/>
            <a:ext cx="4992585" cy="23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0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8220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Step 2: Choose an action and perform it. Update values in the table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This is the starting point. </a:t>
            </a:r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We have performed no other action as of yet. Let us say that we want the agent to </a:t>
            </a:r>
            <a:r>
              <a:rPr lang="en-US" b="1" dirty="0">
                <a:solidFill>
                  <a:srgbClr val="51565E"/>
                </a:solidFill>
                <a:latin typeface="Roboto" panose="02000000000000000000" pitchFamily="2" charset="0"/>
              </a:rPr>
              <a:t>sit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initially, which it does. The table will change to: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91D0269-6CC8-012F-B062-F0B57DD0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46" y="3172828"/>
            <a:ext cx="5688632" cy="270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5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822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Step 3: Get the value of the reward and calculate the value Q-Value using Bellman Equation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For the action performed, we need to calculate the value of the actual reward and the Q( S, A ) value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E51937D-C151-71C5-D246-1705F125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822" y="2399825"/>
            <a:ext cx="6400920" cy="29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5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Q-Table?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0596D770-BC62-B82A-326A-A414B80FE9C1}"/>
              </a:ext>
            </a:extLst>
          </p:cNvPr>
          <p:cNvSpPr txBox="1"/>
          <p:nvPr/>
        </p:nvSpPr>
        <p:spPr>
          <a:xfrm>
            <a:off x="601714" y="981522"/>
            <a:ext cx="108220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Step 4: Continue the same until the table is filled or an episode ends</a:t>
            </a:r>
          </a:p>
          <a:p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The agent continues taking actions and for each action, the reward and Q-value are calculated and it updates the table.</a:t>
            </a:r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tr-TR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tr-TR" dirty="0">
                <a:solidFill>
                  <a:srgbClr val="51565E"/>
                </a:solidFill>
                <a:latin typeface="Roboto" panose="02000000000000000000" pitchFamily="2" charset="0"/>
              </a:rPr>
              <a:t>Final Q-</a:t>
            </a:r>
            <a:r>
              <a:rPr lang="tr-TR" dirty="0" err="1">
                <a:solidFill>
                  <a:srgbClr val="51565E"/>
                </a:solidFill>
                <a:latin typeface="Roboto" panose="02000000000000000000" pitchFamily="2" charset="0"/>
              </a:rPr>
              <a:t>Table</a:t>
            </a:r>
            <a:endParaRPr lang="en-US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FBBA6D4-058D-4D15-2050-B70871FB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60" y="3035865"/>
            <a:ext cx="5773717" cy="28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5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Q-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1D5E0F-CA44-71AC-A94E-30F94FD91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38" y="998779"/>
            <a:ext cx="3200400" cy="306705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2C95B8DE-CCB7-3E8A-B19F-DA3329446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7094" y="998779"/>
            <a:ext cx="2457450" cy="2162175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7137F5B-9E3F-173D-381D-0CB33EDC4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494" y="990249"/>
            <a:ext cx="2343150" cy="215265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4B506673-8D4E-A55D-6BEB-3383534F095F}"/>
              </a:ext>
            </a:extLst>
          </p:cNvPr>
          <p:cNvSpPr txBox="1"/>
          <p:nvPr/>
        </p:nvSpPr>
        <p:spPr>
          <a:xfrm>
            <a:off x="4774512" y="3229739"/>
            <a:ext cx="6097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l-GR" dirty="0"/>
              <a:t>α</a:t>
            </a:r>
            <a:r>
              <a:rPr lang="tr-TR" dirty="0"/>
              <a:t>=0.7  </a:t>
            </a:r>
            <a:r>
              <a:rPr lang="el-GR" dirty="0"/>
              <a:t>γ</a:t>
            </a:r>
            <a:r>
              <a:rPr lang="tr-TR" dirty="0"/>
              <a:t>=0.8</a:t>
            </a:r>
          </a:p>
        </p:txBody>
      </p:sp>
      <p:pic>
        <p:nvPicPr>
          <p:cNvPr id="15" name="Picture 5" descr="txp_fig">
            <a:extLst>
              <a:ext uri="{FF2B5EF4-FFF2-40B4-BE49-F238E27FC236}">
                <a16:creationId xmlns:a16="http://schemas.microsoft.com/office/drawing/2014/main" id="{38BBB8CA-6B08-EBFA-7D83-3DD04D2BEA5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022" y="3716689"/>
            <a:ext cx="73406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334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sp>
        <p:nvSpPr>
          <p:cNvPr id="4" name="U-Turn Arrow 11">
            <a:extLst>
              <a:ext uri="{FF2B5EF4-FFF2-40B4-BE49-F238E27FC236}">
                <a16:creationId xmlns:a16="http://schemas.microsoft.com/office/drawing/2014/main" id="{3EB2EE80-E387-3DEA-9E35-CF55F37A47F0}"/>
              </a:ext>
            </a:extLst>
          </p:cNvPr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U-Turn Arrow 10">
            <a:extLst>
              <a:ext uri="{FF2B5EF4-FFF2-40B4-BE49-F238E27FC236}">
                <a16:creationId xmlns:a16="http://schemas.microsoft.com/office/drawing/2014/main" id="{F13CBB53-E4A7-EAB2-1F6D-AF28C63824E6}"/>
              </a:ext>
            </a:extLst>
          </p:cNvPr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4122511-AE8E-4B36-B46F-C667BC5F69D6}"/>
              </a:ext>
            </a:extLst>
          </p:cNvPr>
          <p:cNvSpPr txBox="1">
            <a:spLocks noChangeArrowheads="1"/>
          </p:cNvSpPr>
          <p:nvPr/>
        </p:nvSpPr>
        <p:spPr>
          <a:xfrm>
            <a:off x="1905000" y="4419600"/>
            <a:ext cx="8382000" cy="2057401"/>
          </a:xfrm>
          <a:prstGeom prst="rect">
            <a:avLst/>
          </a:prstGeom>
        </p:spPr>
        <p:txBody>
          <a:bodyPr vert="horz" lIns="99569" tIns="49785" rIns="99569" bIns="49785" rtlCol="0">
            <a:normAutofit lnSpcReduction="1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4FAE8694-BF4A-4901-9FB6-1E90AE3A57FA}"/>
              </a:ext>
            </a:extLst>
          </p:cNvPr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9" name="Trapezoid 9">
            <a:extLst>
              <a:ext uri="{FF2B5EF4-FFF2-40B4-BE49-F238E27FC236}">
                <a16:creationId xmlns:a16="http://schemas.microsoft.com/office/drawing/2014/main" id="{977B98C8-C1EC-FEB6-BA9A-BCB950C67B2D}"/>
              </a:ext>
            </a:extLst>
          </p:cNvPr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00147522-84B8-A46A-AD6A-A7399D966452}"/>
              </a:ext>
            </a:extLst>
          </p:cNvPr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EBC52E85-AD18-1C99-6682-52A85A6CD6B6}"/>
              </a:ext>
            </a:extLst>
          </p:cNvPr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  <p:extLst>
      <p:ext uri="{BB962C8B-B14F-4D97-AF65-F5344CB8AC3E}">
        <p14:creationId xmlns:p14="http://schemas.microsoft.com/office/powerpoint/2010/main" val="699482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Q-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1D5E0F-CA44-71AC-A94E-30F94FD9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998779"/>
            <a:ext cx="3200400" cy="3067050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E3B99FE0-5889-B015-5A5D-92A26E891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77" y="1197546"/>
            <a:ext cx="5086350" cy="16668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469A031-7E5D-8327-B291-BA1619169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398" y="2145706"/>
            <a:ext cx="24860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069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Q-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Example</a:t>
            </a:r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81D5E0F-CA44-71AC-A94E-30F94FD9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998779"/>
            <a:ext cx="3200400" cy="3067050"/>
          </a:xfrm>
          <a:prstGeom prst="rect">
            <a:avLst/>
          </a:prstGeo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15135E54-75E6-7EFB-1378-18AF6854F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062" y="909514"/>
            <a:ext cx="4714875" cy="17526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3A8D693-5271-EBEB-B4D1-609BB5B29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361" y="2133650"/>
            <a:ext cx="25146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153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Q-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Homework</a:t>
            </a:r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DB93B7E8-A78D-6DE6-79B2-346374698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0" y="1125538"/>
            <a:ext cx="4824536" cy="2818070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2A735EC-4FDD-215A-DE55-1FC33E8ADD2A}"/>
              </a:ext>
            </a:extLst>
          </p:cNvPr>
          <p:cNvSpPr txBox="1"/>
          <p:nvPr/>
        </p:nvSpPr>
        <p:spPr>
          <a:xfrm>
            <a:off x="5735166" y="1269554"/>
            <a:ext cx="60977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l-GR" dirty="0"/>
              <a:t>α</a:t>
            </a:r>
            <a:r>
              <a:rPr lang="tr-TR" dirty="0"/>
              <a:t>=0.8  </a:t>
            </a:r>
            <a:r>
              <a:rPr lang="el-GR" dirty="0"/>
              <a:t>γ</a:t>
            </a:r>
            <a:r>
              <a:rPr lang="tr-TR" dirty="0"/>
              <a:t>=0.8</a:t>
            </a:r>
          </a:p>
          <a:p>
            <a:pPr/>
            <a:endParaRPr lang="tr-TR" dirty="0"/>
          </a:p>
          <a:p>
            <a:pPr/>
            <a:endParaRPr lang="tr-TR" dirty="0"/>
          </a:p>
          <a:p>
            <a:pPr/>
            <a:r>
              <a:rPr lang="tr-TR" dirty="0"/>
              <a:t>Q-</a:t>
            </a:r>
            <a:r>
              <a:rPr lang="tr-TR" dirty="0" err="1"/>
              <a:t>table</a:t>
            </a:r>
            <a:r>
              <a:rPr lang="tr-T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8348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Epsilon-greedy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each time step, the agent selects an action</a:t>
            </a:r>
          </a:p>
          <a:p>
            <a:r>
              <a:rPr lang="en-US" dirty="0"/>
              <a:t>The agent follows the greedy strategy with probability 1 – epsilon</a:t>
            </a:r>
          </a:p>
          <a:p>
            <a:r>
              <a:rPr lang="en-US" dirty="0"/>
              <a:t>The agent selects a random action with probability epsilon</a:t>
            </a:r>
          </a:p>
          <a:p>
            <a:r>
              <a:rPr lang="en-US" dirty="0"/>
              <a:t>With Q-learning, the greedy strategy is the action a that </a:t>
            </a:r>
            <a:r>
              <a:rPr lang="en-US" dirty="0" err="1"/>
              <a:t>maximises</a:t>
            </a:r>
            <a:r>
              <a:rPr lang="en-US" dirty="0"/>
              <a:t> Q given S</a:t>
            </a:r>
            <a:r>
              <a:rPr lang="en-US" baseline="-25000" dirty="0"/>
              <a:t>t+1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6137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Q-Networks (DQN)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Introduced deep reinforcement learning</a:t>
            </a:r>
          </a:p>
          <a:p>
            <a:r>
              <a:rPr lang="en-US" dirty="0"/>
              <a:t>It is common to use a function </a:t>
            </a:r>
            <a:r>
              <a:rPr lang="en-US" dirty="0" err="1"/>
              <a:t>approximator</a:t>
            </a:r>
            <a:r>
              <a:rPr lang="en-US" dirty="0"/>
              <a:t> Q(s, a; </a:t>
            </a:r>
            <a:r>
              <a:rPr lang="en-US" dirty="0" err="1"/>
              <a:t>θ</a:t>
            </a:r>
            <a:r>
              <a:rPr lang="en-US" dirty="0"/>
              <a:t>) to approximate the action-value function in Q-learning</a:t>
            </a:r>
          </a:p>
          <a:p>
            <a:r>
              <a:rPr lang="en-US" dirty="0"/>
              <a:t>Deep Q-Networks is Q-learning with a deep neural network function </a:t>
            </a:r>
            <a:r>
              <a:rPr lang="en-US" dirty="0" err="1"/>
              <a:t>approximator</a:t>
            </a:r>
            <a:r>
              <a:rPr lang="en-US" dirty="0"/>
              <a:t> called the Q-network</a:t>
            </a:r>
          </a:p>
          <a:p>
            <a:r>
              <a:rPr lang="en-US" dirty="0"/>
              <a:t>Discrete and finite set of actions A</a:t>
            </a:r>
          </a:p>
          <a:p>
            <a:r>
              <a:rPr lang="en-US" dirty="0"/>
              <a:t>Example: Breakout has 3 actions – move left, move right, no movement</a:t>
            </a:r>
          </a:p>
          <a:p>
            <a:r>
              <a:rPr lang="en-US" dirty="0"/>
              <a:t>Uses epsilon-greedy policy to select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32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Core idea: We want the neural network to learn a non-linear hierarchy of features or feature representation that gives accurate Q-value estimates</a:t>
            </a:r>
          </a:p>
          <a:p>
            <a:r>
              <a:rPr lang="en-US" dirty="0"/>
              <a:t>The neural network has a separate output unit for each possible action, which gives the Q-value estimate for that action given the input state</a:t>
            </a:r>
          </a:p>
          <a:p>
            <a:r>
              <a:rPr lang="en-US" dirty="0"/>
              <a:t>The neural network is trained using mini-batch stochastic gradient updates and experience replay</a:t>
            </a:r>
          </a:p>
        </p:txBody>
      </p:sp>
    </p:spTree>
    <p:extLst>
      <p:ext uri="{BB962C8B-B14F-4D97-AF65-F5344CB8AC3E}">
        <p14:creationId xmlns:p14="http://schemas.microsoft.com/office/powerpoint/2010/main" val="3368137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Replay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state is a sequence of actions and observations 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 = x</a:t>
            </a:r>
            <a:r>
              <a:rPr lang="en-US" baseline="-25000" dirty="0"/>
              <a:t>1</a:t>
            </a:r>
            <a:r>
              <a:rPr lang="en-US" dirty="0"/>
              <a:t>, a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is-IS" dirty="0"/>
              <a:t>…, a</a:t>
            </a:r>
            <a:r>
              <a:rPr lang="is-IS" baseline="-25000" dirty="0"/>
              <a:t>t-1</a:t>
            </a:r>
            <a:r>
              <a:rPr lang="is-IS" dirty="0"/>
              <a:t>, x</a:t>
            </a:r>
            <a:r>
              <a:rPr lang="is-IS" baseline="-25000" dirty="0"/>
              <a:t>t</a:t>
            </a:r>
            <a:r>
              <a:rPr lang="en-US" dirty="0"/>
              <a:t> </a:t>
            </a:r>
          </a:p>
          <a:p>
            <a:r>
              <a:rPr lang="en-US" dirty="0"/>
              <a:t>Store the agent’s experiences at each time step e</a:t>
            </a:r>
            <a:r>
              <a:rPr lang="en-US" baseline="-25000" dirty="0"/>
              <a:t>t</a:t>
            </a:r>
            <a:r>
              <a:rPr lang="en-US" dirty="0"/>
              <a:t> = 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, a</a:t>
            </a:r>
            <a:r>
              <a:rPr lang="en-US" baseline="-25000" dirty="0"/>
              <a:t>t</a:t>
            </a:r>
            <a:r>
              <a:rPr lang="en-US" dirty="0"/>
              <a:t>,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, s</a:t>
            </a:r>
            <a:r>
              <a:rPr lang="en-US" baseline="-25000" dirty="0"/>
              <a:t>t+1</a:t>
            </a:r>
            <a:r>
              <a:rPr lang="en-US" dirty="0"/>
              <a:t>) in a dataset D = e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is-IS" dirty="0"/>
              <a:t>..., e</a:t>
            </a:r>
            <a:r>
              <a:rPr lang="is-IS" baseline="-25000" dirty="0"/>
              <a:t>n</a:t>
            </a:r>
            <a:r>
              <a:rPr lang="is-IS" dirty="0"/>
              <a:t> pooled over many episodes into a replay memory</a:t>
            </a:r>
          </a:p>
          <a:p>
            <a:r>
              <a:rPr lang="en-US" dirty="0"/>
              <a:t>In practice, only store the last N experience tuples in the replay memory and sample uniformly from D when performing updates</a:t>
            </a:r>
          </a:p>
        </p:txBody>
      </p:sp>
    </p:spTree>
    <p:extLst>
      <p:ext uri="{BB962C8B-B14F-4D97-AF65-F5344CB8AC3E}">
        <p14:creationId xmlns:p14="http://schemas.microsoft.com/office/powerpoint/2010/main" val="17290058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difficult to give the neural network a sequence of arbitrary length as input</a:t>
            </a:r>
          </a:p>
          <a:p>
            <a:r>
              <a:rPr lang="en-US" dirty="0"/>
              <a:t>Use fixed length representation of sequence/history produced by a function </a:t>
            </a:r>
            <a:r>
              <a:rPr lang="en-US" dirty="0" err="1"/>
              <a:t>ϕ</a:t>
            </a:r>
            <a:r>
              <a:rPr lang="en-US" dirty="0"/>
              <a:t>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</a:p>
          <a:p>
            <a:r>
              <a:rPr lang="en-US" dirty="0"/>
              <a:t>Example: The last 4 image frames in the sequence of Breakout gameplay</a:t>
            </a:r>
          </a:p>
        </p:txBody>
      </p:sp>
    </p:spTree>
    <p:extLst>
      <p:ext uri="{BB962C8B-B14F-4D97-AF65-F5344CB8AC3E}">
        <p14:creationId xmlns:p14="http://schemas.microsoft.com/office/powerpoint/2010/main" val="9101409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Q-Network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random mini-batch of experience tuples uniformly at random from D</a:t>
            </a:r>
          </a:p>
          <a:p>
            <a:r>
              <a:rPr lang="en-US" dirty="0"/>
              <a:t>Similar to Q-learning update rule but: </a:t>
            </a:r>
          </a:p>
          <a:p>
            <a:pPr lvl="1"/>
            <a:r>
              <a:rPr lang="en-US" dirty="0"/>
              <a:t>Use mini-batch stochastic gradient updates</a:t>
            </a:r>
          </a:p>
          <a:p>
            <a:pPr lvl="1"/>
            <a:r>
              <a:rPr lang="en-US" dirty="0"/>
              <a:t>The gradient of the loss function for a given iteration with respect to the parameter </a:t>
            </a:r>
            <a:r>
              <a:rPr lang="en-US" dirty="0" err="1"/>
              <a:t>θ</a:t>
            </a:r>
            <a:r>
              <a:rPr lang="en-US" baseline="-25000" dirty="0" err="1"/>
              <a:t>i</a:t>
            </a:r>
            <a:r>
              <a:rPr lang="en-US" dirty="0"/>
              <a:t> is the difference between the target value and the actual value is multiplied by the gradient of the Q function </a:t>
            </a:r>
            <a:r>
              <a:rPr lang="en-US" dirty="0" err="1"/>
              <a:t>approximator</a:t>
            </a:r>
            <a:r>
              <a:rPr lang="en-US" dirty="0"/>
              <a:t> Q(s, a; </a:t>
            </a:r>
            <a:r>
              <a:rPr lang="en-US" dirty="0" err="1"/>
              <a:t>θ</a:t>
            </a:r>
            <a:r>
              <a:rPr lang="en-US" dirty="0"/>
              <a:t>) with respect to that specific parameter</a:t>
            </a:r>
          </a:p>
          <a:p>
            <a:r>
              <a:rPr lang="en-US" dirty="0"/>
              <a:t>Use the gradient of the loss function to update the Q function </a:t>
            </a:r>
            <a:r>
              <a:rPr lang="en-US" dirty="0" err="1"/>
              <a:t>approximator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076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Gradient Derivation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380" y="1650051"/>
            <a:ext cx="8561781" cy="436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29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BE05618-50D2-ABCA-1DEF-BC8C61197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4" y="1563868"/>
            <a:ext cx="5108941" cy="464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87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DQN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049" y="1478215"/>
            <a:ext cx="8778276" cy="443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756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454" y="1600571"/>
            <a:ext cx="8231505" cy="46038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It was previously thought that the combination of simple online reinforcement learning algorithms with deep neural networks was fundamentally unstable</a:t>
            </a:r>
          </a:p>
          <a:p>
            <a:r>
              <a:rPr lang="en-US" dirty="0"/>
              <a:t>The sequence of observed data (states) encountered by an online reinforcement learning agent is non-stationary and online updates are strongly correlated</a:t>
            </a:r>
          </a:p>
          <a:p>
            <a:r>
              <a:rPr lang="en-US" dirty="0"/>
              <a:t>The technique of DQN is stable because it stores  the agent’s data in experience replay memory so that it can be randomly sampled from different time-steps</a:t>
            </a:r>
          </a:p>
          <a:p>
            <a:r>
              <a:rPr lang="en-US" dirty="0"/>
              <a:t>Aggregating over memory reduces non-</a:t>
            </a:r>
            <a:r>
              <a:rPr lang="en-US" dirty="0" err="1"/>
              <a:t>stationarity</a:t>
            </a:r>
            <a:r>
              <a:rPr lang="en-US" dirty="0"/>
              <a:t> and </a:t>
            </a:r>
            <a:r>
              <a:rPr lang="en-US" dirty="0" err="1"/>
              <a:t>decorrelates</a:t>
            </a:r>
            <a:r>
              <a:rPr lang="en-US" dirty="0"/>
              <a:t> updates but limits methods to off-policy reinforcement learning algorithms</a:t>
            </a:r>
          </a:p>
          <a:p>
            <a:r>
              <a:rPr lang="en-US" dirty="0"/>
              <a:t>Experience replay updates use more memory and computation per real interaction than online updates, and require off-policy learning algorithms that can update from data generated by an older policy </a:t>
            </a:r>
          </a:p>
        </p:txBody>
      </p:sp>
    </p:spTree>
    <p:extLst>
      <p:ext uri="{BB962C8B-B14F-4D97-AF65-F5344CB8AC3E}">
        <p14:creationId xmlns:p14="http://schemas.microsoft.com/office/powerpoint/2010/main" val="3539661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Policy Gradient Methods</a:t>
            </a: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2213460" y="3861143"/>
            <a:ext cx="7774199" cy="1470365"/>
          </a:xfrm>
          <a:prstGeom prst="rect">
            <a:avLst/>
          </a:prstGeom>
        </p:spPr>
        <p:txBody>
          <a:bodyPr vert="horz" lIns="91461" tIns="45731" rIns="91461" bIns="45731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Chapter 13 – Reinforcement Learning: An Introduction</a:t>
            </a:r>
          </a:p>
          <a:p>
            <a:r>
              <a:rPr lang="en-US" sz="2400" dirty="0"/>
              <a:t>Policy Gradient Lecture Slides from David Silver’s Reinforcement Learning Course</a:t>
            </a:r>
          </a:p>
          <a:p>
            <a:r>
              <a:rPr lang="en-US" sz="2400" dirty="0"/>
              <a:t>David Silver’s Tutorial on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5907561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Policy Gradient Methods?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454" y="1600571"/>
            <a:ext cx="8231505" cy="48578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Before: Learn the values of actions and then select actions based on their estimated action-values. The policy was generated directly from the value function</a:t>
            </a:r>
          </a:p>
          <a:p>
            <a:r>
              <a:rPr lang="en-US" dirty="0"/>
              <a:t>We want to learn a </a:t>
            </a:r>
            <a:r>
              <a:rPr lang="en-US" dirty="0" err="1"/>
              <a:t>parameterised</a:t>
            </a:r>
            <a:r>
              <a:rPr lang="en-US" dirty="0"/>
              <a:t> policy that can select actions without consulting a value function. The parameters of the policy are called policy weights</a:t>
            </a:r>
          </a:p>
          <a:p>
            <a:r>
              <a:rPr lang="en-US" dirty="0"/>
              <a:t>A value function may be used to learn the policy weights but this is not required for action selection</a:t>
            </a:r>
          </a:p>
          <a:p>
            <a:r>
              <a:rPr lang="en-US" dirty="0"/>
              <a:t>Policy gradient methods are methods for learning the policy weights using the gradient of some performance measure with respect to the policy weights</a:t>
            </a:r>
          </a:p>
          <a:p>
            <a:r>
              <a:rPr lang="en-US" dirty="0"/>
              <a:t>Policy gradient methods seek to </a:t>
            </a:r>
            <a:r>
              <a:rPr lang="en-US" dirty="0" err="1"/>
              <a:t>maximise</a:t>
            </a:r>
            <a:r>
              <a:rPr lang="en-US" dirty="0"/>
              <a:t> performance and so the policy weights are updated using gradient ascent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419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Policy-based 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 directly for the optimal policy π*</a:t>
            </a:r>
          </a:p>
          <a:p>
            <a:r>
              <a:rPr lang="en-US" dirty="0"/>
              <a:t>Can use any parametric supervised machine learning model to learn policies π(a |s; </a:t>
            </a:r>
            <a:r>
              <a:rPr lang="en-US" b="1" dirty="0" err="1"/>
              <a:t>θ</a:t>
            </a:r>
            <a:r>
              <a:rPr lang="en-US" dirty="0"/>
              <a:t>) where </a:t>
            </a:r>
            <a:r>
              <a:rPr lang="en-US" b="1" dirty="0" err="1"/>
              <a:t>θ</a:t>
            </a:r>
            <a:r>
              <a:rPr lang="en-US" dirty="0"/>
              <a:t> represents the learned parameters </a:t>
            </a:r>
          </a:p>
          <a:p>
            <a:r>
              <a:rPr lang="en-US" dirty="0"/>
              <a:t>Recall that the optimal policy is the policy that achieves maximum future return</a:t>
            </a:r>
          </a:p>
        </p:txBody>
      </p:sp>
    </p:spTree>
    <p:extLst>
      <p:ext uri="{BB962C8B-B14F-4D97-AF65-F5344CB8AC3E}">
        <p14:creationId xmlns:p14="http://schemas.microsoft.com/office/powerpoint/2010/main" val="24109512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weight vector </a:t>
            </a:r>
            <a:r>
              <a:rPr lang="en-US" b="1" dirty="0" err="1"/>
              <a:t>θ</a:t>
            </a:r>
            <a:endParaRPr lang="en-US" b="1" dirty="0"/>
          </a:p>
          <a:p>
            <a:r>
              <a:rPr lang="en-US" dirty="0"/>
              <a:t>The policy is π(a | s, </a:t>
            </a:r>
            <a:r>
              <a:rPr lang="en-US" b="1" dirty="0" err="1"/>
              <a:t>θ</a:t>
            </a:r>
            <a:r>
              <a:rPr lang="en-US" dirty="0"/>
              <a:t>), which represents the probability that action a is taken in state s with policy weight vector </a:t>
            </a:r>
            <a:r>
              <a:rPr lang="en-US" b="1" dirty="0" err="1"/>
              <a:t>θ</a:t>
            </a:r>
            <a:endParaRPr lang="en-US" b="1" dirty="0"/>
          </a:p>
          <a:p>
            <a:r>
              <a:rPr lang="en-US" dirty="0"/>
              <a:t>If using learned value functions, the value function’s weight vector is </a:t>
            </a:r>
            <a:r>
              <a:rPr lang="en-US" b="1" dirty="0"/>
              <a:t>w</a:t>
            </a:r>
          </a:p>
          <a:p>
            <a:r>
              <a:rPr lang="en-US" dirty="0"/>
              <a:t>Performance measure </a:t>
            </a:r>
            <a:r>
              <a:rPr lang="en-US" dirty="0" err="1"/>
              <a:t>η</a:t>
            </a:r>
            <a:r>
              <a:rPr lang="en-US" dirty="0"/>
              <a:t>(</a:t>
            </a:r>
            <a:r>
              <a:rPr lang="en-US" b="1" dirty="0" err="1"/>
              <a:t>θ</a:t>
            </a:r>
            <a:r>
              <a:rPr lang="en-US" dirty="0"/>
              <a:t>)</a:t>
            </a:r>
          </a:p>
          <a:p>
            <a:r>
              <a:rPr lang="en-US" dirty="0"/>
              <a:t>Episodic case: </a:t>
            </a:r>
            <a:r>
              <a:rPr lang="en-US" dirty="0" err="1"/>
              <a:t>η</a:t>
            </a:r>
            <a:r>
              <a:rPr lang="en-US" dirty="0"/>
              <a:t>(</a:t>
            </a:r>
            <a:r>
              <a:rPr lang="en-US" b="1" dirty="0" err="1"/>
              <a:t>θ</a:t>
            </a:r>
            <a:r>
              <a:rPr lang="en-US" dirty="0"/>
              <a:t>) = v</a:t>
            </a:r>
            <a:r>
              <a:rPr lang="en-US" baseline="-25000" dirty="0"/>
              <a:t>π</a:t>
            </a:r>
            <a:r>
              <a:rPr lang="en-US" dirty="0"/>
              <a:t>(s</a:t>
            </a:r>
            <a:r>
              <a:rPr lang="en-US" baseline="-25000" dirty="0"/>
              <a:t>0</a:t>
            </a:r>
            <a:r>
              <a:rPr lang="en-US" dirty="0"/>
              <a:t>)</a:t>
            </a:r>
          </a:p>
          <a:p>
            <a:r>
              <a:rPr lang="en-US" dirty="0"/>
              <a:t>Performance is defined as the value of the start state under the </a:t>
            </a:r>
            <a:r>
              <a:rPr lang="en-US" dirty="0" err="1"/>
              <a:t>parameterised</a:t>
            </a:r>
            <a:r>
              <a:rPr lang="en-US" dirty="0"/>
              <a:t> policy</a:t>
            </a:r>
          </a:p>
        </p:txBody>
      </p:sp>
    </p:spTree>
    <p:extLst>
      <p:ext uri="{BB962C8B-B14F-4D97-AF65-F5344CB8AC3E}">
        <p14:creationId xmlns:p14="http://schemas.microsoft.com/office/powerpoint/2010/main" val="29402028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Policy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policy can be </a:t>
            </a:r>
            <a:r>
              <a:rPr lang="en-US" dirty="0" err="1"/>
              <a:t>parameterised</a:t>
            </a:r>
            <a:r>
              <a:rPr lang="en-US" dirty="0"/>
              <a:t> in any way provided π(a | s, </a:t>
            </a:r>
            <a:r>
              <a:rPr lang="en-US" b="1" dirty="0" err="1"/>
              <a:t>θ</a:t>
            </a:r>
            <a:r>
              <a:rPr lang="en-US" dirty="0"/>
              <a:t>) is differentiable with respect to its weights</a:t>
            </a:r>
          </a:p>
          <a:p>
            <a:r>
              <a:rPr lang="en-US" dirty="0"/>
              <a:t>To ensure exploration, we generally require that the policy never becomes deterministic and so π(a | s, </a:t>
            </a:r>
            <a:r>
              <a:rPr lang="en-US" b="1" dirty="0" err="1"/>
              <a:t>θ</a:t>
            </a:r>
            <a:r>
              <a:rPr lang="en-US" dirty="0"/>
              <a:t>) is in interval (0, 1)</a:t>
            </a:r>
          </a:p>
          <a:p>
            <a:r>
              <a:rPr lang="en-US" dirty="0"/>
              <a:t>Assume discrete and finite set of actions</a:t>
            </a:r>
          </a:p>
          <a:p>
            <a:r>
              <a:rPr lang="en-US" dirty="0"/>
              <a:t>Form </a:t>
            </a:r>
            <a:r>
              <a:rPr lang="en-US" dirty="0" err="1"/>
              <a:t>parameterised</a:t>
            </a:r>
            <a:r>
              <a:rPr lang="en-US" dirty="0"/>
              <a:t> numerical preferences h(s, a, </a:t>
            </a:r>
            <a:r>
              <a:rPr lang="en-US" b="1" dirty="0" err="1"/>
              <a:t>θ</a:t>
            </a:r>
            <a:r>
              <a:rPr lang="en-US" dirty="0"/>
              <a:t>) for each state-action pair</a:t>
            </a:r>
          </a:p>
          <a:p>
            <a:r>
              <a:rPr lang="en-US" dirty="0"/>
              <a:t>Can use a deep neural network as the policy </a:t>
            </a:r>
            <a:r>
              <a:rPr lang="en-US" dirty="0" err="1"/>
              <a:t>approximator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so that the most preferred actions in each state are given the highest probability of being selected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45" y="5682978"/>
            <a:ext cx="3124923" cy="8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159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Policy Gradient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Finite Difference Policy Gradient</a:t>
            </a:r>
          </a:p>
          <a:p>
            <a:r>
              <a:rPr lang="en-US" dirty="0"/>
              <a:t>Monte Carlo Policy Gradient</a:t>
            </a:r>
          </a:p>
          <a:p>
            <a:r>
              <a:rPr lang="en-US" dirty="0"/>
              <a:t>Actor-Critic Policy Gradient</a:t>
            </a:r>
          </a:p>
        </p:txBody>
      </p:sp>
    </p:spTree>
    <p:extLst>
      <p:ext uri="{BB962C8B-B14F-4D97-AF65-F5344CB8AC3E}">
        <p14:creationId xmlns:p14="http://schemas.microsoft.com/office/powerpoint/2010/main" val="35147277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Difference Policy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454" y="1600571"/>
            <a:ext cx="8231505" cy="49782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Compute the partial derivative of the performance measure </a:t>
            </a:r>
            <a:r>
              <a:rPr lang="en-US" dirty="0" err="1"/>
              <a:t>η</a:t>
            </a:r>
            <a:r>
              <a:rPr lang="en-US" dirty="0"/>
              <a:t>(</a:t>
            </a:r>
            <a:r>
              <a:rPr lang="en-US" b="1" dirty="0" err="1"/>
              <a:t>θ</a:t>
            </a:r>
            <a:r>
              <a:rPr lang="en-US" dirty="0"/>
              <a:t>) with respect to </a:t>
            </a:r>
            <a:r>
              <a:rPr lang="en-US" dirty="0" err="1"/>
              <a:t>θ</a:t>
            </a:r>
            <a:r>
              <a:rPr lang="en-US" baseline="-25000" dirty="0" err="1"/>
              <a:t>k</a:t>
            </a:r>
            <a:r>
              <a:rPr lang="en-US" dirty="0"/>
              <a:t> using finite difference gradient approximation</a:t>
            </a:r>
            <a:endParaRPr lang="en-US" baseline="-25000" dirty="0"/>
          </a:p>
          <a:p>
            <a:r>
              <a:rPr lang="en-US" dirty="0"/>
              <a:t>Compute performance measure </a:t>
            </a:r>
            <a:r>
              <a:rPr lang="en-US" dirty="0" err="1"/>
              <a:t>η</a:t>
            </a:r>
            <a:r>
              <a:rPr lang="en-US" dirty="0"/>
              <a:t>(</a:t>
            </a:r>
            <a:r>
              <a:rPr lang="en-US" b="1" dirty="0" err="1"/>
              <a:t>θ</a:t>
            </a:r>
            <a:r>
              <a:rPr lang="en-US" dirty="0"/>
              <a:t>)</a:t>
            </a:r>
          </a:p>
          <a:p>
            <a:r>
              <a:rPr lang="en-US" dirty="0"/>
              <a:t>Perturb </a:t>
            </a:r>
            <a:r>
              <a:rPr lang="en-US" b="1" dirty="0" err="1"/>
              <a:t>θ</a:t>
            </a:r>
            <a:r>
              <a:rPr lang="en-US" dirty="0"/>
              <a:t> by small positive amount epsilon in the </a:t>
            </a:r>
            <a:r>
              <a:rPr lang="en-US" dirty="0" err="1"/>
              <a:t>kth</a:t>
            </a:r>
            <a:r>
              <a:rPr lang="en-US" dirty="0"/>
              <a:t> dimension and compute performance measure </a:t>
            </a:r>
            <a:r>
              <a:rPr lang="en-US" dirty="0" err="1"/>
              <a:t>η</a:t>
            </a:r>
            <a:r>
              <a:rPr lang="en-US" dirty="0"/>
              <a:t>(</a:t>
            </a:r>
            <a:r>
              <a:rPr lang="en-US" b="1" dirty="0" err="1"/>
              <a:t>θ</a:t>
            </a:r>
            <a:r>
              <a:rPr lang="en-US" b="1" dirty="0"/>
              <a:t> </a:t>
            </a:r>
            <a:r>
              <a:rPr lang="en-US" dirty="0"/>
              <a:t>+ </a:t>
            </a:r>
            <a:r>
              <a:rPr lang="en-US" dirty="0" err="1"/>
              <a:t>u</a:t>
            </a:r>
            <a:r>
              <a:rPr lang="en-US" baseline="-25000" dirty="0" err="1"/>
              <a:t>k</a:t>
            </a:r>
            <a:r>
              <a:rPr lang="el-GR" dirty="0"/>
              <a:t>ε</a:t>
            </a:r>
            <a:r>
              <a:rPr lang="en-US" dirty="0"/>
              <a:t>) where </a:t>
            </a:r>
            <a:r>
              <a:rPr lang="en-US" dirty="0" err="1"/>
              <a:t>u</a:t>
            </a:r>
            <a:r>
              <a:rPr lang="en-US" baseline="-25000" dirty="0" err="1"/>
              <a:t>k</a:t>
            </a:r>
            <a:r>
              <a:rPr lang="en-US" dirty="0"/>
              <a:t> is unit vector that is 1 in </a:t>
            </a:r>
            <a:r>
              <a:rPr lang="en-US" dirty="0" err="1"/>
              <a:t>kth</a:t>
            </a:r>
            <a:r>
              <a:rPr lang="en-US" dirty="0"/>
              <a:t> component and 0 elsewhere</a:t>
            </a:r>
          </a:p>
          <a:p>
            <a:r>
              <a:rPr lang="en-US" dirty="0"/>
              <a:t>The partial derivative is approximated by </a:t>
            </a:r>
          </a:p>
          <a:p>
            <a:pPr marL="0" indent="0">
              <a:buNone/>
            </a:pPr>
            <a:r>
              <a:rPr lang="en-US" dirty="0"/>
              <a:t>	( </a:t>
            </a:r>
            <a:r>
              <a:rPr lang="en-US" dirty="0" err="1"/>
              <a:t>η</a:t>
            </a:r>
            <a:r>
              <a:rPr lang="en-US" dirty="0"/>
              <a:t>(</a:t>
            </a:r>
            <a:r>
              <a:rPr lang="en-US" b="1" dirty="0" err="1"/>
              <a:t>θ</a:t>
            </a:r>
            <a:r>
              <a:rPr lang="en-US" b="1" dirty="0"/>
              <a:t> </a:t>
            </a:r>
            <a:r>
              <a:rPr lang="en-US" dirty="0"/>
              <a:t>+ </a:t>
            </a:r>
            <a:r>
              <a:rPr lang="en-US" dirty="0" err="1"/>
              <a:t>u</a:t>
            </a:r>
            <a:r>
              <a:rPr lang="en-US" baseline="-25000" dirty="0" err="1"/>
              <a:t>k</a:t>
            </a:r>
            <a:r>
              <a:rPr lang="el-GR" dirty="0"/>
              <a:t>ε</a:t>
            </a:r>
            <a:r>
              <a:rPr lang="en-US" dirty="0"/>
              <a:t>)  - </a:t>
            </a:r>
            <a:r>
              <a:rPr lang="en-US" dirty="0" err="1"/>
              <a:t>η</a:t>
            </a:r>
            <a:r>
              <a:rPr lang="en-US" dirty="0"/>
              <a:t>(</a:t>
            </a:r>
            <a:r>
              <a:rPr lang="en-US" b="1" dirty="0" err="1"/>
              <a:t>θ</a:t>
            </a:r>
            <a:r>
              <a:rPr lang="en-US" dirty="0"/>
              <a:t>) ) / </a:t>
            </a:r>
            <a:r>
              <a:rPr lang="el-GR" dirty="0"/>
              <a:t>ε</a:t>
            </a:r>
            <a:endParaRPr lang="en-US" dirty="0"/>
          </a:p>
          <a:p>
            <a:r>
              <a:rPr lang="en-US" dirty="0" err="1"/>
              <a:t>θ</a:t>
            </a:r>
            <a:r>
              <a:rPr lang="en-US" baseline="-25000" dirty="0" err="1"/>
              <a:t>k</a:t>
            </a:r>
            <a:r>
              <a:rPr lang="en-US" dirty="0"/>
              <a:t> &lt;- </a:t>
            </a:r>
            <a:r>
              <a:rPr lang="en-US" dirty="0" err="1"/>
              <a:t>θ</a:t>
            </a:r>
            <a:r>
              <a:rPr lang="en-US" baseline="-25000" dirty="0" err="1"/>
              <a:t>k</a:t>
            </a:r>
            <a:r>
              <a:rPr lang="en-US" dirty="0"/>
              <a:t> + α ( </a:t>
            </a:r>
            <a:r>
              <a:rPr lang="en-US" dirty="0" err="1"/>
              <a:t>η</a:t>
            </a:r>
            <a:r>
              <a:rPr lang="en-US" dirty="0"/>
              <a:t>(</a:t>
            </a:r>
            <a:r>
              <a:rPr lang="en-US" b="1" dirty="0" err="1"/>
              <a:t>θ</a:t>
            </a:r>
            <a:r>
              <a:rPr lang="en-US" b="1" dirty="0"/>
              <a:t> </a:t>
            </a:r>
            <a:r>
              <a:rPr lang="en-US" dirty="0"/>
              <a:t>+ </a:t>
            </a:r>
            <a:r>
              <a:rPr lang="en-US" dirty="0" err="1"/>
              <a:t>u</a:t>
            </a:r>
            <a:r>
              <a:rPr lang="en-US" baseline="-25000" dirty="0" err="1"/>
              <a:t>k</a:t>
            </a:r>
            <a:r>
              <a:rPr lang="el-GR" dirty="0"/>
              <a:t>ε</a:t>
            </a:r>
            <a:r>
              <a:rPr lang="en-US" dirty="0"/>
              <a:t>)  - </a:t>
            </a:r>
            <a:r>
              <a:rPr lang="en-US" dirty="0" err="1"/>
              <a:t>η</a:t>
            </a:r>
            <a:r>
              <a:rPr lang="en-US" dirty="0"/>
              <a:t>(</a:t>
            </a:r>
            <a:r>
              <a:rPr lang="en-US" b="1" dirty="0" err="1"/>
              <a:t>θ</a:t>
            </a:r>
            <a:r>
              <a:rPr lang="en-US" dirty="0"/>
              <a:t>) ) / </a:t>
            </a:r>
            <a:r>
              <a:rPr lang="el-GR" dirty="0"/>
              <a:t>ε</a:t>
            </a:r>
            <a:endParaRPr lang="en-US" dirty="0"/>
          </a:p>
          <a:p>
            <a:r>
              <a:rPr lang="en-US" dirty="0"/>
              <a:t>Perform gradient ascent using the partial derivative</a:t>
            </a:r>
          </a:p>
          <a:p>
            <a:r>
              <a:rPr lang="en-US" dirty="0"/>
              <a:t>Simple, noisy and inefficient procedure that is sometimes effective</a:t>
            </a:r>
          </a:p>
          <a:p>
            <a:r>
              <a:rPr lang="en-US" dirty="0"/>
              <a:t>This procedure works for arbitrary policies (can be non-differentiable)</a:t>
            </a:r>
          </a:p>
        </p:txBody>
      </p:sp>
    </p:spTree>
    <p:extLst>
      <p:ext uri="{BB962C8B-B14F-4D97-AF65-F5344CB8AC3E}">
        <p14:creationId xmlns:p14="http://schemas.microsoft.com/office/powerpoint/2010/main" val="4628672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1" dirty="0"/>
              <a:t>REINFORCE: Monte Carlo Policy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a quantity that we can sample on each time step whose expectation is equal to the gradient</a:t>
            </a:r>
          </a:p>
          <a:p>
            <a:r>
              <a:rPr lang="en-US" dirty="0"/>
              <a:t>We can then perform stochastic gradient ascent with this quantity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54" y="4791015"/>
            <a:ext cx="4268188" cy="9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2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493322-AC9D-3E2E-0EAF-189EBA3C4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894" y="1384787"/>
            <a:ext cx="5616624" cy="52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521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On-policy method</a:t>
            </a:r>
          </a:p>
          <a:p>
            <a:r>
              <a:rPr lang="en-US" dirty="0"/>
              <a:t>Uses the complete return from time t, which includes all future rewards until the end of the episode</a:t>
            </a:r>
          </a:p>
          <a:p>
            <a:r>
              <a:rPr lang="en-US" dirty="0"/>
              <a:t>REINFORCE is thus a Monte Carlo algorithm and is only well-defined for the episodic case with all updates made in retrospect after the episode is completed</a:t>
            </a:r>
          </a:p>
          <a:p>
            <a:r>
              <a:rPr lang="en-US" dirty="0"/>
              <a:t>Note that the gradient of log x is the gradient of x divided by x by the chain rule</a:t>
            </a:r>
          </a:p>
        </p:txBody>
      </p:sp>
    </p:spTree>
    <p:extLst>
      <p:ext uri="{BB962C8B-B14F-4D97-AF65-F5344CB8AC3E}">
        <p14:creationId xmlns:p14="http://schemas.microsoft.com/office/powerpoint/2010/main" val="1094990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 Algorithm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833" y="1829892"/>
            <a:ext cx="8688811" cy="305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19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Actor-Critic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that learn approximations to both policy and value functions are called actor-critic methods</a:t>
            </a:r>
          </a:p>
          <a:p>
            <a:r>
              <a:rPr lang="en-US" dirty="0"/>
              <a:t>Actor refers to the learned policy</a:t>
            </a:r>
          </a:p>
          <a:p>
            <a:r>
              <a:rPr lang="en-US" dirty="0"/>
              <a:t>Critic refers to the learned value function, which is usually a state-value function</a:t>
            </a:r>
          </a:p>
          <a:p>
            <a:r>
              <a:rPr lang="en-US" dirty="0"/>
              <a:t>The critic is bootstrapped – the state-values are updated using the estimated state-values of subsequent states</a:t>
            </a:r>
          </a:p>
          <a:p>
            <a:r>
              <a:rPr lang="en-US" dirty="0"/>
              <a:t>The number of steps in the actor-critic method controls the degree of bootstrapping</a:t>
            </a:r>
          </a:p>
        </p:txBody>
      </p:sp>
    </p:spTree>
    <p:extLst>
      <p:ext uri="{BB962C8B-B14F-4D97-AF65-F5344CB8AC3E}">
        <p14:creationId xmlns:p14="http://schemas.microsoft.com/office/powerpoint/2010/main" val="856802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1" dirty="0"/>
              <a:t>One-step Actor-Critic Update Rules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942" y="4102334"/>
            <a:ext cx="7202567" cy="166408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79454" y="1600571"/>
            <a:ext cx="8231505" cy="2317283"/>
          </a:xfrm>
        </p:spPr>
        <p:txBody>
          <a:bodyPr>
            <a:normAutofit fontScale="92500"/>
          </a:bodyPr>
          <a:lstStyle/>
          <a:p>
            <a:r>
              <a:rPr lang="en-US" dirty="0"/>
              <a:t>On-policy method</a:t>
            </a:r>
          </a:p>
          <a:p>
            <a:r>
              <a:rPr lang="en-US" dirty="0"/>
              <a:t>The state-value function update rule is the TD(0) update rule</a:t>
            </a:r>
          </a:p>
          <a:p>
            <a:r>
              <a:rPr lang="en-US" dirty="0"/>
              <a:t>The policy function update rule is shown below.</a:t>
            </a:r>
          </a:p>
          <a:p>
            <a:r>
              <a:rPr lang="en-US" dirty="0"/>
              <a:t>For n-step Actor-Critic, simply replace </a:t>
            </a:r>
            <a:r>
              <a:rPr lang="en-US" dirty="0" err="1"/>
              <a:t>G</a:t>
            </a:r>
            <a:r>
              <a:rPr lang="en-US" baseline="-25000" dirty="0" err="1"/>
              <a:t>t</a:t>
            </a:r>
            <a:r>
              <a:rPr lang="en-US" baseline="30000" dirty="0"/>
              <a:t>(1) </a:t>
            </a:r>
            <a:r>
              <a:rPr lang="en-US" dirty="0"/>
              <a:t>with </a:t>
            </a:r>
            <a:r>
              <a:rPr lang="en-US" dirty="0" err="1"/>
              <a:t>G</a:t>
            </a:r>
            <a:r>
              <a:rPr lang="en-US" baseline="-25000" dirty="0" err="1"/>
              <a:t>t</a:t>
            </a:r>
            <a:r>
              <a:rPr lang="en-US" baseline="30000" dirty="0"/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2047220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One-step Actor-Critic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938" y="1417966"/>
            <a:ext cx="8127825" cy="514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133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Asynchronous Reinforcement Learning</a:t>
            </a: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2213460" y="3861143"/>
            <a:ext cx="7774199" cy="1470365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Asynchronous Methods for Deep 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0040038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1" dirty="0"/>
              <a:t>What is Asynchronous Reinforcement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asynchronous gradient descent to </a:t>
            </a:r>
            <a:r>
              <a:rPr lang="en-US" dirty="0" err="1"/>
              <a:t>optimise</a:t>
            </a:r>
            <a:r>
              <a:rPr lang="en-US" dirty="0"/>
              <a:t> controllers</a:t>
            </a:r>
          </a:p>
          <a:p>
            <a:r>
              <a:rPr lang="en-US" dirty="0"/>
              <a:t>This is useful for deep reinforcement learning where the controllers are deep neural networks, which take a long time to train</a:t>
            </a:r>
          </a:p>
          <a:p>
            <a:r>
              <a:rPr lang="en-US" dirty="0"/>
              <a:t>Asynchronous gradient descent speeds up the learning process</a:t>
            </a:r>
          </a:p>
          <a:p>
            <a:r>
              <a:rPr lang="en-US" dirty="0"/>
              <a:t>Can use one multi-core CPU to train deep neural networks asynchronously instead of multiple GPUs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433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Parallelism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Asynchronously execute multiple agents in parallel on multiple instances of the environment</a:t>
            </a:r>
          </a:p>
          <a:p>
            <a:r>
              <a:rPr lang="en-US" dirty="0"/>
              <a:t>This parallelism </a:t>
            </a:r>
            <a:r>
              <a:rPr lang="en-US" dirty="0" err="1"/>
              <a:t>decorrelates</a:t>
            </a:r>
            <a:r>
              <a:rPr lang="en-US" dirty="0"/>
              <a:t> the agents’ data into a more stationary process since at any given time-step, the agents will be experiencing a variety of different states</a:t>
            </a:r>
          </a:p>
          <a:p>
            <a:r>
              <a:rPr lang="en-US" dirty="0"/>
              <a:t>This approach enables a larger spectrum of fundamental on-policy and off-policy reinforcement learning algorithms to be applied robustly and effectively using deep neural networks</a:t>
            </a:r>
          </a:p>
          <a:p>
            <a:r>
              <a:rPr lang="en-US" dirty="0"/>
              <a:t>Use asynchronous actor-learners (i.e. agents). Think of each actor-learner as a thread</a:t>
            </a:r>
          </a:p>
          <a:p>
            <a:r>
              <a:rPr lang="en-US" dirty="0"/>
              <a:t>Run everything on a single multi-core CPU to avoid communication costs of sending gradients and parameters</a:t>
            </a:r>
          </a:p>
        </p:txBody>
      </p:sp>
    </p:spTree>
    <p:extLst>
      <p:ext uri="{BB962C8B-B14F-4D97-AF65-F5344CB8AC3E}">
        <p14:creationId xmlns:p14="http://schemas.microsoft.com/office/powerpoint/2010/main" val="3187803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454" y="1600571"/>
            <a:ext cx="8231505" cy="472415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Multiple actor-learners running in parallel are likely to be exploring different parts of the environment</a:t>
            </a:r>
          </a:p>
          <a:p>
            <a:r>
              <a:rPr lang="en-US" dirty="0"/>
              <a:t>We can explicitly use different exploration policies in each actor-learner to </a:t>
            </a:r>
            <a:r>
              <a:rPr lang="en-US" dirty="0" err="1"/>
              <a:t>maximise</a:t>
            </a:r>
            <a:r>
              <a:rPr lang="en-US" dirty="0"/>
              <a:t> this diversity</a:t>
            </a:r>
          </a:p>
          <a:p>
            <a:r>
              <a:rPr lang="en-US" dirty="0"/>
              <a:t>By running different exploration policies in different threads, the overall changes made to the parameters by multiple actor-learners applying updates in parallel are less likely to be correlated in time than a single agent applying online updates</a:t>
            </a:r>
          </a:p>
        </p:txBody>
      </p:sp>
    </p:spTree>
    <p:extLst>
      <p:ext uri="{BB962C8B-B14F-4D97-AF65-F5344CB8AC3E}">
        <p14:creationId xmlns:p14="http://schemas.microsoft.com/office/powerpoint/2010/main" val="29319913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Experience Replay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need for a replay memory. We instead rely on parallel actors employing different exploration policies to perform the </a:t>
            </a:r>
            <a:r>
              <a:rPr lang="en-US" dirty="0" err="1"/>
              <a:t>stabilising</a:t>
            </a:r>
            <a:r>
              <a:rPr lang="en-US" dirty="0"/>
              <a:t> role undertaken by experience replay in the DQN training algorithm</a:t>
            </a:r>
          </a:p>
          <a:p>
            <a:r>
              <a:rPr lang="en-US" dirty="0"/>
              <a:t>Since we no longer rely on experience replay for </a:t>
            </a:r>
            <a:r>
              <a:rPr lang="en-US" dirty="0" err="1"/>
              <a:t>stabilising</a:t>
            </a:r>
            <a:r>
              <a:rPr lang="en-US" dirty="0"/>
              <a:t> learning, we are able to use on-policy reinforcement learning methods to train neural networks in a stable way</a:t>
            </a:r>
          </a:p>
        </p:txBody>
      </p:sp>
    </p:spTree>
    <p:extLst>
      <p:ext uri="{BB962C8B-B14F-4D97-AF65-F5344CB8AC3E}">
        <p14:creationId xmlns:p14="http://schemas.microsoft.com/office/powerpoint/2010/main" val="608714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574" y="189434"/>
            <a:ext cx="10361851" cy="1470365"/>
          </a:xfrm>
        </p:spPr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Karan Kathpalia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C7147D2-7FFF-E4BB-E134-AE60DE6E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798" y="1629594"/>
            <a:ext cx="7534027" cy="47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760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454" y="1613942"/>
            <a:ext cx="8231505" cy="4527011"/>
          </a:xfrm>
        </p:spPr>
        <p:txBody>
          <a:bodyPr/>
          <a:lstStyle/>
          <a:p>
            <a:r>
              <a:rPr lang="en-US" dirty="0"/>
              <a:t>Asynchronous one-step Q-learning</a:t>
            </a:r>
          </a:p>
          <a:p>
            <a:r>
              <a:rPr lang="en-US" dirty="0"/>
              <a:t>Asynchronous one-step SARSA</a:t>
            </a:r>
          </a:p>
          <a:p>
            <a:r>
              <a:rPr lang="en-US" dirty="0"/>
              <a:t>Asynchronous n-step Q-learning</a:t>
            </a:r>
          </a:p>
          <a:p>
            <a:r>
              <a:rPr lang="en-US" dirty="0"/>
              <a:t>Asynchronous Advantage Actor-Critic (A3C)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8996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one-step Q-learning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454" y="1600571"/>
            <a:ext cx="8231505" cy="483112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Each thread interacts with its own copy of the environment and at each step, computes the gradient of the Q-learning loss</a:t>
            </a:r>
          </a:p>
          <a:p>
            <a:r>
              <a:rPr lang="en-US" dirty="0"/>
              <a:t>Use a globally shared and slowly changing target network with parameters </a:t>
            </a:r>
            <a:r>
              <a:rPr lang="en-US" b="1" dirty="0" err="1"/>
              <a:t>θ</a:t>
            </a:r>
            <a:r>
              <a:rPr lang="en-US" baseline="30000" dirty="0"/>
              <a:t>-</a:t>
            </a:r>
            <a:r>
              <a:rPr lang="en-US" dirty="0"/>
              <a:t> when computing the Q-learning loss </a:t>
            </a:r>
          </a:p>
          <a:p>
            <a:r>
              <a:rPr lang="en-US" dirty="0"/>
              <a:t>DQN uses a globally shared and slowly changing target network too – the network is updated using a mini-batch of experience tuples drawn from replay memory</a:t>
            </a:r>
          </a:p>
          <a:p>
            <a:r>
              <a:rPr lang="en-US" dirty="0"/>
              <a:t>The gradients are accumulated over multiple time-steps before being applied (similar to using mini-batches), which reduces chance of multiple actor-learners overwriting each other’s updates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917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Giving each thread a different exploration policy helps improve robustness and generally improves performance through better exploration</a:t>
            </a:r>
          </a:p>
          <a:p>
            <a:r>
              <a:rPr lang="en-US" dirty="0"/>
              <a:t>Use epsilon-greedy exploration with epsilon periodically sampled from some distribution by each thread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913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1" dirty="0"/>
              <a:t>Asynchronous one-step Q-learning Algorithm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84" y="1264257"/>
            <a:ext cx="5766467" cy="54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676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one-step SARSA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same algorithm as Asynchronous one-step Q-learning except the target value used for Q(s, a) is different</a:t>
            </a:r>
          </a:p>
          <a:p>
            <a:r>
              <a:rPr lang="en-US" dirty="0"/>
              <a:t>One-step SARSA uses r + </a:t>
            </a:r>
            <a:r>
              <a:rPr lang="en-US" dirty="0" err="1"/>
              <a:t>γ</a:t>
            </a:r>
            <a:r>
              <a:rPr lang="en-US" dirty="0"/>
              <a:t> Q(s’, a’; </a:t>
            </a:r>
            <a:r>
              <a:rPr lang="en-US" b="1" dirty="0" err="1"/>
              <a:t>θ</a:t>
            </a:r>
            <a:r>
              <a:rPr lang="en-US" baseline="30000" dirty="0"/>
              <a:t>-</a:t>
            </a:r>
            <a:r>
              <a:rPr lang="en-US" dirty="0"/>
              <a:t>) as the target value</a:t>
            </a:r>
          </a:p>
        </p:txBody>
      </p:sp>
    </p:spTree>
    <p:extLst>
      <p:ext uri="{BB962C8B-B14F-4D97-AF65-F5344CB8AC3E}">
        <p14:creationId xmlns:p14="http://schemas.microsoft.com/office/powerpoint/2010/main" val="31649513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 we have been using one-step Q-learning</a:t>
            </a:r>
          </a:p>
          <a:p>
            <a:r>
              <a:rPr lang="en-US" dirty="0"/>
              <a:t>One-step Q-learning updates the action value Q(s, a) towards r + </a:t>
            </a:r>
            <a:r>
              <a:rPr lang="en-US" dirty="0" err="1"/>
              <a:t>γ</a:t>
            </a:r>
            <a:r>
              <a:rPr lang="en-US" dirty="0"/>
              <a:t> </a:t>
            </a:r>
            <a:r>
              <a:rPr lang="en-US" dirty="0" err="1"/>
              <a:t>max</a:t>
            </a:r>
            <a:r>
              <a:rPr lang="en-US" baseline="-25000" dirty="0" err="1"/>
              <a:t>a</a:t>
            </a:r>
            <a:r>
              <a:rPr lang="en-US" baseline="-25000" dirty="0"/>
              <a:t>’ </a:t>
            </a:r>
            <a:r>
              <a:rPr lang="en-US" dirty="0"/>
              <a:t>Q(s’, a’; </a:t>
            </a:r>
            <a:r>
              <a:rPr lang="en-US" b="1" dirty="0" err="1"/>
              <a:t>θ</a:t>
            </a:r>
            <a:r>
              <a:rPr lang="en-US" dirty="0"/>
              <a:t>), which is the one-step return</a:t>
            </a:r>
          </a:p>
          <a:p>
            <a:r>
              <a:rPr lang="en-US" dirty="0"/>
              <a:t>Obtaining a reward r only directly affects the value of the state-action pair (s, a) that led to the reward</a:t>
            </a:r>
          </a:p>
          <a:p>
            <a:r>
              <a:rPr lang="en-US" dirty="0"/>
              <a:t>The values of the other state-action pairs are affected only indirectly through the updated value Q(s, a)</a:t>
            </a:r>
          </a:p>
          <a:p>
            <a:r>
              <a:rPr lang="en-US" dirty="0"/>
              <a:t>This can make the learning process slow since many updates are required to propagate a reward to the relevant preceding states and actions</a:t>
            </a:r>
          </a:p>
          <a:p>
            <a:r>
              <a:rPr lang="en-US" dirty="0"/>
              <a:t>Use n-step returns to propagate the rewards faster</a:t>
            </a:r>
          </a:p>
        </p:txBody>
      </p:sp>
    </p:spTree>
    <p:extLst>
      <p:ext uri="{BB962C8B-B14F-4D97-AF65-F5344CB8AC3E}">
        <p14:creationId xmlns:p14="http://schemas.microsoft.com/office/powerpoint/2010/main" val="27863043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n-step Returns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n-step Q-learning, Q(s, a) is updated towards the n-step return:</a:t>
            </a:r>
          </a:p>
          <a:p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+ </a:t>
            </a:r>
            <a:r>
              <a:rPr lang="en-US" dirty="0" err="1"/>
              <a:t>γ</a:t>
            </a:r>
            <a:r>
              <a:rPr lang="en-US" dirty="0"/>
              <a:t> r</a:t>
            </a:r>
            <a:r>
              <a:rPr lang="en-US" baseline="-25000" dirty="0"/>
              <a:t>t+1</a:t>
            </a:r>
            <a:r>
              <a:rPr lang="en-US" dirty="0"/>
              <a:t> + </a:t>
            </a:r>
            <a:r>
              <a:rPr lang="is-IS" dirty="0"/>
              <a:t>… + </a:t>
            </a:r>
            <a:r>
              <a:rPr lang="en-US" dirty="0"/>
              <a:t>γ</a:t>
            </a:r>
            <a:r>
              <a:rPr lang="en-US" baseline="30000" dirty="0"/>
              <a:t>n-1 </a:t>
            </a:r>
            <a:r>
              <a:rPr lang="en-US" dirty="0"/>
              <a:t>r</a:t>
            </a:r>
            <a:r>
              <a:rPr lang="en-US" baseline="-25000" dirty="0"/>
              <a:t>t+n-1</a:t>
            </a:r>
            <a:r>
              <a:rPr lang="en-US" dirty="0"/>
              <a:t> + </a:t>
            </a:r>
            <a:r>
              <a:rPr lang="en-US" dirty="0" err="1"/>
              <a:t>max</a:t>
            </a:r>
            <a:r>
              <a:rPr lang="en-US" baseline="-25000" dirty="0" err="1"/>
              <a:t>a</a:t>
            </a:r>
            <a:r>
              <a:rPr lang="en-US" dirty="0"/>
              <a:t> </a:t>
            </a:r>
            <a:r>
              <a:rPr lang="en-US" dirty="0" err="1"/>
              <a:t>γ</a:t>
            </a:r>
            <a:r>
              <a:rPr lang="en-US" baseline="30000" dirty="0" err="1"/>
              <a:t>n</a:t>
            </a:r>
            <a:r>
              <a:rPr lang="en-US" dirty="0"/>
              <a:t> Q(</a:t>
            </a:r>
            <a:r>
              <a:rPr lang="en-US" dirty="0" err="1"/>
              <a:t>s</a:t>
            </a:r>
            <a:r>
              <a:rPr lang="en-US" baseline="-25000" dirty="0" err="1"/>
              <a:t>t+n</a:t>
            </a:r>
            <a:r>
              <a:rPr lang="en-US" dirty="0"/>
              <a:t>, a)</a:t>
            </a:r>
          </a:p>
          <a:p>
            <a:r>
              <a:rPr lang="en-US" dirty="0"/>
              <a:t>This results in a single reward directly affecting the values of n preceding state-action pairs</a:t>
            </a:r>
          </a:p>
          <a:p>
            <a:r>
              <a:rPr lang="en-US" dirty="0"/>
              <a:t>This makes the process of propagating rewards to relevant state-action pairs potentially much more efficient</a:t>
            </a:r>
          </a:p>
          <a:p>
            <a:r>
              <a:rPr lang="en-US" dirty="0"/>
              <a:t>One-step update for the last state, two-step update for the second last state, and so on until n-step update for the nth last state</a:t>
            </a:r>
          </a:p>
          <a:p>
            <a:r>
              <a:rPr lang="en-US" dirty="0"/>
              <a:t>Accumulated updates are applied in a single step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81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1" dirty="0"/>
              <a:t>Asynchronous n-step Q-learning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180" y="1264943"/>
            <a:ext cx="7501421" cy="544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1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A3C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Maintains a policy π(a</a:t>
            </a:r>
            <a:r>
              <a:rPr lang="en-US" baseline="-25000" dirty="0"/>
              <a:t>t</a:t>
            </a:r>
            <a:r>
              <a:rPr lang="en-US" dirty="0"/>
              <a:t>| 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; </a:t>
            </a:r>
            <a:r>
              <a:rPr lang="en-US" b="1" dirty="0" err="1"/>
              <a:t>θ</a:t>
            </a:r>
            <a:r>
              <a:rPr lang="en-US" dirty="0"/>
              <a:t>) and an estimate of the value function V(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; </a:t>
            </a:r>
            <a:r>
              <a:rPr lang="en-US" b="1" dirty="0" err="1"/>
              <a:t>θ</a:t>
            </a:r>
            <a:r>
              <a:rPr lang="en-US" baseline="-25000" dirty="0" err="1"/>
              <a:t>v</a:t>
            </a:r>
            <a:r>
              <a:rPr lang="en-US" dirty="0"/>
              <a:t>)</a:t>
            </a:r>
          </a:p>
          <a:p>
            <a:r>
              <a:rPr lang="en-US" dirty="0"/>
              <a:t>n-step Actor-Critic method</a:t>
            </a:r>
          </a:p>
          <a:p>
            <a:r>
              <a:rPr lang="en-US" dirty="0"/>
              <a:t>As with value-based methods, use parallel actor-learners and accumulate updates to improve training stability</a:t>
            </a:r>
          </a:p>
          <a:p>
            <a:r>
              <a:rPr lang="en-US" dirty="0"/>
              <a:t>In practice, the policy approximation and the value function share some parameters</a:t>
            </a:r>
          </a:p>
          <a:p>
            <a:r>
              <a:rPr lang="en-US" dirty="0"/>
              <a:t>Use a neural network that has one </a:t>
            </a:r>
            <a:r>
              <a:rPr lang="en-US" dirty="0" err="1"/>
              <a:t>softmax</a:t>
            </a:r>
            <a:r>
              <a:rPr lang="en-US" dirty="0"/>
              <a:t> output for the policy π(a</a:t>
            </a:r>
            <a:r>
              <a:rPr lang="en-US" baseline="-25000" dirty="0"/>
              <a:t>t</a:t>
            </a:r>
            <a:r>
              <a:rPr lang="en-US" dirty="0"/>
              <a:t>| 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; </a:t>
            </a:r>
            <a:r>
              <a:rPr lang="en-US" b="1" dirty="0" err="1"/>
              <a:t>θ</a:t>
            </a:r>
            <a:r>
              <a:rPr lang="en-US" dirty="0"/>
              <a:t>)  and one linear output for the value function V(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; </a:t>
            </a:r>
            <a:r>
              <a:rPr lang="en-US" b="1" dirty="0" err="1"/>
              <a:t>θ</a:t>
            </a:r>
            <a:r>
              <a:rPr lang="en-US" baseline="-25000" dirty="0" err="1"/>
              <a:t>v</a:t>
            </a:r>
            <a:r>
              <a:rPr lang="en-US" dirty="0"/>
              <a:t>) with all non-output parameters shared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8873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a one-step actor-critic method with a learned policy and a learned value function, the advantage is defined as follows:</a:t>
            </a:r>
          </a:p>
          <a:p>
            <a:r>
              <a:rPr lang="en-US" dirty="0"/>
              <a:t>A(a</a:t>
            </a:r>
            <a:r>
              <a:rPr lang="en-US" baseline="-25000" dirty="0"/>
              <a:t>t</a:t>
            </a:r>
            <a:r>
              <a:rPr lang="en-US" dirty="0"/>
              <a:t>, 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) = Q(a</a:t>
            </a:r>
            <a:r>
              <a:rPr lang="en-US" baseline="-25000" dirty="0"/>
              <a:t>t</a:t>
            </a:r>
            <a:r>
              <a:rPr lang="en-US" dirty="0"/>
              <a:t>, 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) – V(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</a:p>
          <a:p>
            <a:r>
              <a:rPr lang="en-US" dirty="0"/>
              <a:t>The quantity 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– V(</a:t>
            </a:r>
            <a:r>
              <a:rPr lang="en-US" dirty="0" err="1"/>
              <a:t>s</a:t>
            </a:r>
            <a:r>
              <a:rPr lang="en-US" baseline="-25000" dirty="0" err="1"/>
              <a:t>t</a:t>
            </a:r>
            <a:r>
              <a:rPr lang="en-US" dirty="0"/>
              <a:t>; </a:t>
            </a:r>
            <a:r>
              <a:rPr lang="en-US" b="1" dirty="0" err="1"/>
              <a:t>θ</a:t>
            </a:r>
            <a:r>
              <a:rPr lang="en-US" baseline="-25000" dirty="0" err="1"/>
              <a:t>v</a:t>
            </a:r>
            <a:r>
              <a:rPr lang="en-US" dirty="0"/>
              <a:t>) is an estimate of the advantage</a:t>
            </a:r>
          </a:p>
          <a:p>
            <a:r>
              <a:rPr lang="en-US" dirty="0"/>
              <a:t>This estimate is used to scale the policy gradient in an actor-critic method</a:t>
            </a:r>
          </a:p>
          <a:p>
            <a:r>
              <a:rPr lang="en-US" dirty="0"/>
              <a:t>The advantage estimate for a n-step actor-critic method is shown below: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05" y="5846479"/>
            <a:ext cx="8718229" cy="7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26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Q(s_t,a_t) \leftarrow Q(s_t,a_t) + \alpha \left[&#10;r_{t+1} + \gamma \max_a Q(s_{t+1},a) - Q(s_t,a_t)&#10;\right]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78"/>
  <p:tag name="PICTUREFILESIZE" val="3125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Q(s_t,a_t) \leftarrow Q(s_t,a_t) + \alpha \left[&#10;r_{t} + \gamma Q(s_{t+1},a_{t+1}) - Q(s_t,a_t)&#10;\right]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36"/>
  <p:tag name="PICTUREFILESIZE" val="288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include{amsmath}&#10;\begin{document}&#10;$$Q(s_t,a_t) \leftarrow Q(s_t,a_t) + \alpha \left[&#10;r_{t+1} + \gamma \max_a Q(s_{t+1},a) - Q(s_t,a_t)&#10;\right]$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6"/>
  <p:tag name="BOXHEIGHT" val="284"/>
  <p:tag name="BOXFONT" val="10"/>
  <p:tag name="BOXWRAP" val="False"/>
  <p:tag name="WORKAROUNDTRANSPARENCYBUG" val="False"/>
  <p:tag name="ALLOWFONTSUBSTITUTION" val="False"/>
  <p:tag name="BITMAPFORMAT" val="pngmono"/>
  <p:tag name="ORIGWIDTH" val="578"/>
  <p:tag name="PICTUREFILESIZE" val="3125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15623</TotalTime>
  <Words>4366</Words>
  <Application>Microsoft Office PowerPoint</Application>
  <PresentationFormat>Özel</PresentationFormat>
  <Paragraphs>439</Paragraphs>
  <Slides>101</Slides>
  <Notes>17</Notes>
  <HiddenSlides>39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101</vt:i4>
      </vt:variant>
    </vt:vector>
  </HeadingPairs>
  <TitlesOfParts>
    <vt:vector size="110" baseType="lpstr">
      <vt:lpstr>Arial</vt:lpstr>
      <vt:lpstr>맑은 고딕</vt:lpstr>
      <vt:lpstr>Noto Sans</vt:lpstr>
      <vt:lpstr>Calibri Light</vt:lpstr>
      <vt:lpstr>Calibri</vt:lpstr>
      <vt:lpstr>Roboto</vt:lpstr>
      <vt:lpstr>굴림체</vt:lpstr>
      <vt:lpstr>cmsy10</vt:lpstr>
      <vt:lpstr>Office 테마</vt:lpstr>
      <vt:lpstr>CENG401 MACHINE LEARNING  AND  ARTIFICIAL  INTELLIGENCE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Reinforcement Learning</vt:lpstr>
      <vt:lpstr>Exploration versus Exploitation</vt:lpstr>
      <vt:lpstr>Reinforcement Learning Systems</vt:lpstr>
      <vt:lpstr>Policy</vt:lpstr>
      <vt:lpstr>Policy</vt:lpstr>
      <vt:lpstr>Policy</vt:lpstr>
      <vt:lpstr>Reward Signal</vt:lpstr>
      <vt:lpstr>Value Function </vt:lpstr>
      <vt:lpstr>Value Function </vt:lpstr>
      <vt:lpstr>Value Function </vt:lpstr>
      <vt:lpstr>Model-free versus Model-based</vt:lpstr>
      <vt:lpstr>On-policy versus Off-policy</vt:lpstr>
      <vt:lpstr>Finite Markov Decision Processes</vt:lpstr>
      <vt:lpstr>Finite Markov Decision Processes</vt:lpstr>
      <vt:lpstr>Action Selection</vt:lpstr>
      <vt:lpstr>MDP Dynamics</vt:lpstr>
      <vt:lpstr>State Transition Probabilities</vt:lpstr>
      <vt:lpstr>Expected Rewards</vt:lpstr>
      <vt:lpstr>State-Value Function (1) </vt:lpstr>
      <vt:lpstr>State-Value Function (2)</vt:lpstr>
      <vt:lpstr>Action-Value Function</vt:lpstr>
      <vt:lpstr>Bellman Equation</vt:lpstr>
      <vt:lpstr>Optimality</vt:lpstr>
      <vt:lpstr>Example </vt:lpstr>
      <vt:lpstr>Solution</vt:lpstr>
      <vt:lpstr>Example </vt:lpstr>
      <vt:lpstr>Solution</vt:lpstr>
      <vt:lpstr>What is TD learning?</vt:lpstr>
      <vt:lpstr>Value-based Reinforcement Learning</vt:lpstr>
      <vt:lpstr>Update Rule for TD(0)</vt:lpstr>
      <vt:lpstr>Update Rule Intuition</vt:lpstr>
      <vt:lpstr>Tabular TD(0) Algorithm</vt:lpstr>
      <vt:lpstr>SARSA – On-policy TD Control</vt:lpstr>
      <vt:lpstr>SARSA Update Rule</vt:lpstr>
      <vt:lpstr>SARSA Algorithm</vt:lpstr>
      <vt:lpstr>Q-learning – Off-policy TD Control</vt:lpstr>
      <vt:lpstr>One-step Q-learning Algorithm</vt:lpstr>
      <vt:lpstr>Q-learning</vt:lpstr>
      <vt:lpstr>Q-learning</vt:lpstr>
      <vt:lpstr>How to Make a Q-Table?</vt:lpstr>
      <vt:lpstr>How to Make a Q-Table?</vt:lpstr>
      <vt:lpstr>How to Make a Q-Table?</vt:lpstr>
      <vt:lpstr>How to Make a Q-Table?</vt:lpstr>
      <vt:lpstr>How to Make a Q-Table?</vt:lpstr>
      <vt:lpstr>Q-table Example</vt:lpstr>
      <vt:lpstr>Q-table Example</vt:lpstr>
      <vt:lpstr>Q-table Example</vt:lpstr>
      <vt:lpstr>Q-Table Homework</vt:lpstr>
      <vt:lpstr>Epsilon-greedy Policy</vt:lpstr>
      <vt:lpstr>Deep Q-Networks (DQN)</vt:lpstr>
      <vt:lpstr>Q-Networks</vt:lpstr>
      <vt:lpstr>Experience Replay</vt:lpstr>
      <vt:lpstr>State representation</vt:lpstr>
      <vt:lpstr>Q-Network Training</vt:lpstr>
      <vt:lpstr>Loss Function Gradient Derivation</vt:lpstr>
      <vt:lpstr>DQN Algorithm</vt:lpstr>
      <vt:lpstr>Comments</vt:lpstr>
      <vt:lpstr>Policy Gradient Methods</vt:lpstr>
      <vt:lpstr>What are Policy Gradient Methods?</vt:lpstr>
      <vt:lpstr>Policy-based Reinforcement Learning</vt:lpstr>
      <vt:lpstr>Notation</vt:lpstr>
      <vt:lpstr>Policy Approximation</vt:lpstr>
      <vt:lpstr>Types of Policy Gradient Method</vt:lpstr>
      <vt:lpstr>Finite Difference Policy Gradient</vt:lpstr>
      <vt:lpstr>REINFORCE: Monte Carlo Policy Gradient</vt:lpstr>
      <vt:lpstr>REINFORCE Properties</vt:lpstr>
      <vt:lpstr>REINFORCE Algorithm </vt:lpstr>
      <vt:lpstr>Actor-Critic Methods</vt:lpstr>
      <vt:lpstr>One-step Actor-Critic Update Rules</vt:lpstr>
      <vt:lpstr>One-step Actor-Critic Algorithm</vt:lpstr>
      <vt:lpstr>Asynchronous Reinforcement Learning</vt:lpstr>
      <vt:lpstr>What is Asynchronous Reinforcement Learning?</vt:lpstr>
      <vt:lpstr>Parallelism (1)</vt:lpstr>
      <vt:lpstr>Parallelism (2)</vt:lpstr>
      <vt:lpstr>No Experience Replay</vt:lpstr>
      <vt:lpstr>Asynchronous Algorithms</vt:lpstr>
      <vt:lpstr>Asynchronous one-step Q-learning </vt:lpstr>
      <vt:lpstr>Exploration</vt:lpstr>
      <vt:lpstr>Asynchronous one-step Q-learning Algorithm</vt:lpstr>
      <vt:lpstr>Asynchronous one-step SARSA</vt:lpstr>
      <vt:lpstr>n-step Q-learning</vt:lpstr>
      <vt:lpstr>n-step Returns</vt:lpstr>
      <vt:lpstr>Asynchronous n-step Q-learning Algorithm</vt:lpstr>
      <vt:lpstr>A3C</vt:lpstr>
      <vt:lpstr>Advantage Definition</vt:lpstr>
      <vt:lpstr>A3C Algorithm</vt:lpstr>
      <vt:lpstr>Summary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monster</cp:lastModifiedBy>
  <cp:revision>248</cp:revision>
  <dcterms:created xsi:type="dcterms:W3CDTF">2010-02-01T08:03:16Z</dcterms:created>
  <dcterms:modified xsi:type="dcterms:W3CDTF">2022-12-04T20:03:46Z</dcterms:modified>
  <cp:category>www.slidemembers.com</cp:category>
</cp:coreProperties>
</file>